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7" r:id="rId3"/>
    <p:sldId id="263" r:id="rId4"/>
    <p:sldId id="258" r:id="rId5"/>
    <p:sldId id="265" r:id="rId6"/>
    <p:sldId id="259" r:id="rId7"/>
    <p:sldId id="260" r:id="rId8"/>
    <p:sldId id="268" r:id="rId9"/>
    <p:sldId id="309" r:id="rId10"/>
    <p:sldId id="308" r:id="rId11"/>
    <p:sldId id="283" r:id="rId12"/>
    <p:sldId id="284" r:id="rId13"/>
    <p:sldId id="285" r:id="rId14"/>
    <p:sldId id="286" r:id="rId15"/>
    <p:sldId id="271" r:id="rId16"/>
    <p:sldId id="272" r:id="rId17"/>
    <p:sldId id="274" r:id="rId18"/>
    <p:sldId id="273" r:id="rId1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04"/>
  </p:normalViewPr>
  <p:slideViewPr>
    <p:cSldViewPr>
      <p:cViewPr varScale="1">
        <p:scale>
          <a:sx n="90" d="100"/>
          <a:sy n="90" d="100"/>
        </p:scale>
        <p:origin x="536" y="184"/>
      </p:cViewPr>
      <p:guideLst>
        <p:guide orient="horz" pos="2160"/>
        <p:guide pos="2880"/>
      </p:guideLst>
    </p:cSldViewPr>
  </p:slideViewPr>
  <p:notesTextViewPr>
    <p:cViewPr>
      <p:scale>
        <a:sx n="30" d="100"/>
        <a:sy n="30" d="100"/>
      </p:scale>
      <p:origin x="0" y="0"/>
    </p:cViewPr>
  </p:notesTextViewPr>
  <p:sorterViewPr>
    <p:cViewPr>
      <p:scale>
        <a:sx n="80" d="100"/>
        <a:sy n="80" d="100"/>
      </p:scale>
      <p:origin x="0" y="0"/>
    </p:cViewPr>
  </p:sorterViewPr>
  <p:notesViewPr>
    <p:cSldViewPr>
      <p:cViewPr varScale="1">
        <p:scale>
          <a:sx n="70" d="100"/>
          <a:sy n="70" d="100"/>
        </p:scale>
        <p:origin x="356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1/3/23</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4450" y="0"/>
            <a:ext cx="6934199" cy="9417050"/>
          </a:xfrm>
        </p:spPr>
        <p:txBody>
          <a:bodyPr>
            <a:noAutofit/>
          </a:bodyPr>
          <a:lstStyle/>
          <a:p>
            <a:pPr marL="228600" indent="-228600">
              <a:buFont typeface="+mj-lt"/>
              <a:buAutoNum type="alphaUcPeriod"/>
            </a:pPr>
            <a:r>
              <a:rPr lang="en-US" sz="1050" dirty="0"/>
              <a:t>With the aid of the prophetic ministries of Haggai and Zechariah the temple was rebuilt (Ezra 5:1-2; 6:14-16b).    </a:t>
            </a:r>
          </a:p>
          <a:p>
            <a:pPr marL="228600" indent="-228600">
              <a:buFont typeface="+mj-lt"/>
              <a:buAutoNum type="alphaUcPeriod"/>
            </a:pPr>
            <a:r>
              <a:rPr lang="en-US" sz="1050" dirty="0"/>
              <a:t>What had begun in 536 B.C. was finally finished in 516 B.C.2.   </a:t>
            </a:r>
          </a:p>
          <a:p>
            <a:pPr marL="228600" indent="-228600">
              <a:buFont typeface="+mj-lt"/>
              <a:buAutoNum type="alphaUcPeriod"/>
            </a:pPr>
            <a:r>
              <a:rPr lang="en-US" sz="1050" dirty="0"/>
              <a:t>In 458 B.C., another group of exiles returned to Jerusalem, led by Ezra. </a:t>
            </a:r>
          </a:p>
          <a:p>
            <a:pPr marL="228600" indent="-228600">
              <a:buFont typeface="+mj-lt"/>
              <a:buAutoNum type="alphaUcPeriod"/>
            </a:pPr>
            <a:r>
              <a:rPr lang="en-US" sz="1050" dirty="0"/>
              <a:t>About 444 B.C., a third group of exiles returned led by Nehemiah who became governor.</a:t>
            </a:r>
          </a:p>
          <a:p>
            <a:pPr marL="228600" indent="-228600">
              <a:buFont typeface="+mj-lt"/>
              <a:buAutoNum type="alphaUcPeriod"/>
            </a:pPr>
            <a:r>
              <a:rPr lang="en-US" sz="1050" dirty="0"/>
              <a:t>Under his leadership, the walls of Jerusalem were rebuilt (Neh 1-6)</a:t>
            </a:r>
          </a:p>
          <a:p>
            <a:pPr marL="228600" indent="-228600">
              <a:buFont typeface="+mj-lt"/>
              <a:buAutoNum type="alphaUcPeriod"/>
            </a:pPr>
            <a:r>
              <a:rPr lang="en-US" sz="1050" dirty="0"/>
              <a:t>Together with Ezra, he led the people to a great revival (Neh 7-13) </a:t>
            </a:r>
          </a:p>
          <a:p>
            <a:pPr marL="228600" indent="-228600">
              <a:buFont typeface="+mj-lt"/>
              <a:buAutoNum type="alphaUcPeriod"/>
            </a:pPr>
            <a:r>
              <a:rPr lang="en-US" sz="1050" dirty="0"/>
              <a:t>Contemporary with Ezra and Nehemiah was another prophet, Malachi...His name means “My Messenger”.   </a:t>
            </a:r>
          </a:p>
          <a:p>
            <a:pPr marL="228600" indent="-228600">
              <a:buFont typeface="+mj-lt"/>
              <a:buAutoNum type="alphaUcPeriod"/>
            </a:pPr>
            <a:r>
              <a:rPr lang="en-US" sz="1050" dirty="0"/>
              <a:t>Like Ezra the priest... </a:t>
            </a:r>
          </a:p>
          <a:p>
            <a:r>
              <a:rPr lang="en-US" sz="1050" dirty="0"/>
              <a:t>      1)   Malachi attacked the spiritual and moral decay that was prevalent </a:t>
            </a:r>
            <a:br>
              <a:rPr lang="en-US" sz="1050" dirty="0"/>
            </a:br>
            <a:r>
              <a:rPr lang="en-US" sz="1050" dirty="0"/>
              <a:t>      2)   Among both priests and people,  In so doing, he resorted to a new style of teaching </a:t>
            </a:r>
            <a:br>
              <a:rPr lang="en-US" sz="1050" dirty="0"/>
            </a:br>
            <a:r>
              <a:rPr lang="en-US" sz="1050" dirty="0"/>
              <a:t>            a.  Known as the didactic-dialectic method of speaking </a:t>
            </a:r>
            <a:br>
              <a:rPr lang="en-US" sz="1050" dirty="0"/>
            </a:br>
            <a:r>
              <a:rPr lang="en-US" sz="1050" dirty="0"/>
              <a:t>            b.  Making a charge, raising potential objections, and then refuting them </a:t>
            </a:r>
            <a:br>
              <a:rPr lang="en-US" sz="1050" dirty="0"/>
            </a:br>
            <a:endParaRPr lang="en-US" sz="1050" dirty="0"/>
          </a:p>
          <a:p>
            <a:r>
              <a:rPr lang="en-US" sz="1050" b="1" u="sng" dirty="0"/>
              <a:t>Brief Outline</a:t>
            </a:r>
          </a:p>
          <a:p>
            <a:pPr marL="285750" indent="-285750">
              <a:buFont typeface="+mj-lt"/>
              <a:buAutoNum type="romanUcPeriod"/>
            </a:pPr>
            <a:r>
              <a:rPr lang="en-US" sz="1050" dirty="0"/>
              <a:t>THEY WERE DOUBTING GOD’S LOVE (1:1-5) - Malachi’s reference to God as “spokesman” appears 25 times in book.  </a:t>
            </a:r>
          </a:p>
          <a:p>
            <a:r>
              <a:rPr lang="en-US" sz="1050" dirty="0"/>
              <a:t>          A.   “I have loved you” </a:t>
            </a:r>
            <a:br>
              <a:rPr lang="en-US" sz="1050" dirty="0"/>
            </a:br>
            <a:r>
              <a:rPr lang="en-US" sz="1050" dirty="0"/>
              <a:t>          B.  “In what way have You loved us?”</a:t>
            </a:r>
            <a:br>
              <a:rPr lang="en-US" sz="1050" dirty="0"/>
            </a:br>
            <a:r>
              <a:rPr lang="en-US" sz="1050" dirty="0"/>
              <a:t>          C.  I have blessed Israel through Jacob but Israel has been ungrateful.  </a:t>
            </a:r>
            <a:br>
              <a:rPr lang="en-US" sz="1050" dirty="0"/>
            </a:br>
            <a:r>
              <a:rPr lang="en-US" sz="1050" dirty="0"/>
              <a:t>          D.  Two arguments: </a:t>
            </a:r>
            <a:br>
              <a:rPr lang="en-US" sz="1050" dirty="0"/>
            </a:br>
            <a:r>
              <a:rPr lang="en-US" sz="1050" dirty="0"/>
              <a:t>                1.  God chose the descendants of Jacob, instead of Esau’s (Gen. 25:23; Ro. 9:8-13)</a:t>
            </a:r>
          </a:p>
          <a:p>
            <a:r>
              <a:rPr lang="en-US" sz="1050" dirty="0"/>
              <a:t>                2.  God demonstrated His love of Israel over wicked Edom by restoring Israel, but not Edom (cf. Jer. 49:7-22).  </a:t>
            </a:r>
          </a:p>
          <a:p>
            <a:pPr marL="285750" indent="-285750">
              <a:buFont typeface="+mj-lt"/>
              <a:buAutoNum type="romanUcPeriod" startAt="2"/>
            </a:pPr>
            <a:r>
              <a:rPr lang="en-US" sz="1050" dirty="0"/>
              <a:t>THEY WERE DISHONORING GOD’S NAME (Condemnation of the priests for offering inferior sacrifices) </a:t>
            </a:r>
            <a:br>
              <a:rPr lang="en-US" sz="1050" dirty="0"/>
            </a:br>
            <a:r>
              <a:rPr lang="en-US" sz="1050" dirty="0"/>
              <a:t>A.  BY OFFERING BLEMISHED SACRIFICES. (Mal 1:6-11) </a:t>
            </a:r>
            <a:br>
              <a:rPr lang="en-US" sz="1050" dirty="0"/>
            </a:br>
            <a:r>
              <a:rPr lang="en-US" sz="1050" dirty="0"/>
              <a:t>      1.   Sons honor their fathers, and servants their masters; but they were despising God </a:t>
            </a:r>
            <a:br>
              <a:rPr lang="en-US" sz="1050" dirty="0"/>
            </a:br>
            <a:r>
              <a:rPr lang="en-US" sz="1050" dirty="0"/>
              <a:t>      2.   When asked in what way, they are told of their defiled sacrifices </a:t>
            </a:r>
            <a:br>
              <a:rPr lang="en-US" sz="1050" dirty="0"/>
            </a:br>
            <a:r>
              <a:rPr lang="en-US" sz="1050" dirty="0"/>
              <a:t>      3.   They were offering to God what they would be embarrassed to offer men </a:t>
            </a:r>
            <a:br>
              <a:rPr lang="en-US" sz="1050" dirty="0"/>
            </a:br>
            <a:r>
              <a:rPr lang="en-US" sz="1050" dirty="0"/>
              <a:t>      4.   The Lord would even wish that someone shut the doors so they could not sacrifice </a:t>
            </a:r>
            <a:br>
              <a:rPr lang="en-US" sz="1050" dirty="0"/>
            </a:br>
            <a:r>
              <a:rPr lang="en-US" sz="1050" dirty="0"/>
              <a:t>      5.   Despite their dishonor, one day God’s name would be great even among the Gentiles</a:t>
            </a:r>
            <a:br>
              <a:rPr lang="en-US" sz="1050" dirty="0"/>
            </a:br>
            <a:r>
              <a:rPr lang="en-US" sz="1050" dirty="0"/>
              <a:t>B.  BY OFFERING HALFHEARTED WORSHIP. (Mal 1:12-14; cf. Mt. 15:8-9)</a:t>
            </a:r>
            <a:br>
              <a:rPr lang="en-US" sz="1050" dirty="0"/>
            </a:br>
            <a:r>
              <a:rPr lang="en-US" sz="1050" dirty="0"/>
              <a:t>      1.   They also were profaning God’s name by saying His service is contemptible and a weariness </a:t>
            </a:r>
            <a:br>
              <a:rPr lang="en-US" sz="1050" dirty="0"/>
            </a:br>
            <a:r>
              <a:rPr lang="en-US" sz="1050" dirty="0"/>
              <a:t>      2.   Those who continued to bring blemished sacrifices would fall under God’s curse, for He is “a great King” </a:t>
            </a:r>
          </a:p>
          <a:p>
            <a:r>
              <a:rPr lang="en-US" sz="1050" dirty="0"/>
              <a:t>          C.  SUCH CORRUPTION WOULD NOT GO UNANSWERED (Mal 2:1-9) </a:t>
            </a:r>
            <a:br>
              <a:rPr lang="en-US" sz="1050" dirty="0"/>
            </a:br>
            <a:r>
              <a:rPr lang="en-US" sz="1050" dirty="0"/>
              <a:t>               1.   Addressing the priests directly, the nature of God’s curse is graphically depicted - dung put on faces (v.3-4)</a:t>
            </a:r>
            <a:br>
              <a:rPr lang="en-US" sz="1050" dirty="0"/>
            </a:br>
            <a:r>
              <a:rPr lang="en-US" sz="1050" dirty="0"/>
              <a:t>               2.   Because they had failed to live up to what was expected of God’s priests, He will make them base and </a:t>
            </a:r>
            <a:br>
              <a:rPr lang="en-US" sz="1050" dirty="0"/>
            </a:br>
            <a:r>
              <a:rPr lang="en-US" sz="1050" dirty="0"/>
              <a:t>                     contemptible </a:t>
            </a:r>
          </a:p>
          <a:p>
            <a:r>
              <a:rPr lang="en-US" sz="1050" dirty="0"/>
              <a:t>III. THEY WERE PROFANING GOD’S COVENANT (no small deal)</a:t>
            </a:r>
            <a:br>
              <a:rPr lang="en-US" sz="1050" dirty="0"/>
            </a:br>
            <a:r>
              <a:rPr lang="en-US" sz="1050" dirty="0"/>
              <a:t>          A.  BY MARRYING HEATHEN WOMEN (Mal 2:10-12) - One must not forget the “clan” perspective of the time  </a:t>
            </a:r>
          </a:p>
          <a:p>
            <a:r>
              <a:rPr lang="en-US" sz="1050" dirty="0"/>
              <a:t>          B.  BY DIVORCING THEIR JEWISH WIVES  (Mal 2:13-16)</a:t>
            </a:r>
            <a:br>
              <a:rPr lang="en-US" sz="1050" dirty="0"/>
            </a:br>
            <a:r>
              <a:rPr lang="en-US" sz="1050" dirty="0"/>
              <a:t>                1.   Despite their weeping, God was no longer regarding their sacrifices (cf. 1 Pe 3:7)</a:t>
            </a:r>
            <a:br>
              <a:rPr lang="en-US" sz="1050" dirty="0"/>
            </a:br>
            <a:r>
              <a:rPr lang="en-US" sz="1050" dirty="0"/>
              <a:t>                2.   For they had dealt treacherously with the wives of their youth (i.e., Jewish wives) by divorcing them. </a:t>
            </a:r>
            <a:br>
              <a:rPr lang="en-US" sz="1050" dirty="0"/>
            </a:br>
            <a:r>
              <a:rPr lang="en-US" sz="1050" dirty="0"/>
              <a:t>                3.  Take heed…God hates divorce! </a:t>
            </a:r>
          </a:p>
          <a:p>
            <a:r>
              <a:rPr lang="en-US" sz="1050" dirty="0"/>
              <a:t>IV.   SOME SPECIFIC SINS OF JUDAH (2:17-4:6)</a:t>
            </a:r>
            <a:br>
              <a:rPr lang="en-US" sz="1050" dirty="0"/>
            </a:br>
            <a:r>
              <a:rPr lang="en-US" sz="1050" dirty="0"/>
              <a:t>          A.  </a:t>
            </a:r>
            <a:r>
              <a:rPr lang="en-US" sz="1050" b="1" dirty="0"/>
              <a:t>They had a spirit of skepticism about serving God </a:t>
            </a:r>
            <a:r>
              <a:rPr lang="en-US" sz="1050" dirty="0"/>
              <a:t>- they “wearied the Lord” (2:17-3:4)</a:t>
            </a:r>
            <a:br>
              <a:rPr lang="en-US" sz="1050" dirty="0"/>
            </a:br>
            <a:r>
              <a:rPr lang="en-US" sz="1050" dirty="0"/>
              <a:t>                1.  Claiming evil to be good (2:17; cf. Isa. 5:20)   </a:t>
            </a:r>
            <a:br>
              <a:rPr lang="en-US" sz="1050" dirty="0"/>
            </a:br>
            <a:r>
              <a:rPr lang="en-US" sz="1050" dirty="0"/>
              <a:t>                2.  By questioning God’s justice (3:13-18).  </a:t>
            </a:r>
            <a:br>
              <a:rPr lang="en-US" sz="1050" dirty="0"/>
            </a:br>
            <a:r>
              <a:rPr lang="en-US" sz="1050" dirty="0"/>
              <a:t>          B.  </a:t>
            </a:r>
            <a:r>
              <a:rPr lang="en-US" sz="1050" b="1" dirty="0"/>
              <a:t>They had departed from following God’s ordinances </a:t>
            </a:r>
            <a:r>
              <a:rPr lang="en-US" sz="1050" dirty="0"/>
              <a:t>(3:7)</a:t>
            </a:r>
            <a:br>
              <a:rPr lang="en-US" sz="1050" dirty="0"/>
            </a:br>
            <a:r>
              <a:rPr lang="en-US" sz="1050" dirty="0"/>
              <a:t>          C.  </a:t>
            </a:r>
            <a:r>
              <a:rPr lang="en-US" sz="1050" b="1" dirty="0"/>
              <a:t>They robbed God by withholding tithes </a:t>
            </a:r>
            <a:r>
              <a:rPr lang="en-US" sz="1050" dirty="0"/>
              <a:t>(3:8-12)</a:t>
            </a:r>
          </a:p>
          <a:p>
            <a:r>
              <a:rPr lang="en-US" sz="1050" dirty="0"/>
              <a:t>          D.  </a:t>
            </a:r>
            <a:r>
              <a:rPr lang="en-US" sz="1050" b="1" dirty="0"/>
              <a:t>They had spoken arrogant words against the Lord </a:t>
            </a:r>
            <a:r>
              <a:rPr lang="en-US" sz="1050" dirty="0"/>
              <a:t>(3:13-4:3)</a:t>
            </a:r>
            <a:br>
              <a:rPr lang="en-US" sz="1050" dirty="0"/>
            </a:br>
            <a:r>
              <a:rPr lang="en-US" sz="1050" dirty="0"/>
              <a:t>                1.  Day is coming when these shall be judged (4:1; 2 Th. 1:7-9)</a:t>
            </a:r>
          </a:p>
          <a:p>
            <a:r>
              <a:rPr lang="en-US" sz="1050" dirty="0"/>
              <a:t>                2.  In contrast, those who fear the Lord shall prosper (4:2-3; Rev. 14:9-13)</a:t>
            </a:r>
            <a:br>
              <a:rPr lang="en-US" sz="1050" dirty="0"/>
            </a:br>
            <a:r>
              <a:rPr lang="en-US" sz="1050" dirty="0"/>
              <a:t> V.     CONCLUSION</a:t>
            </a:r>
            <a:br>
              <a:rPr lang="en-US" sz="1050" dirty="0"/>
            </a:br>
            <a:r>
              <a:rPr lang="en-US" sz="1050" dirty="0"/>
              <a:t>          A.  Remember the Law…(Deut. 4:1-9)</a:t>
            </a:r>
            <a:br>
              <a:rPr lang="en-US" sz="1050" dirty="0"/>
            </a:br>
            <a:r>
              <a:rPr lang="en-US" sz="1050" dirty="0"/>
              <a:t>          B.  Elijah is coming…the kingdom is coming…before the great and dreadful day of the Lord (4:5-6; Lk. 1:17; Mt. 11:10, </a:t>
            </a:r>
            <a:br>
              <a:rPr lang="en-US" sz="1050" dirty="0"/>
            </a:br>
            <a:r>
              <a:rPr lang="en-US" sz="1050" dirty="0"/>
              <a:t>               14; 17:12).    </a:t>
            </a:r>
          </a:p>
          <a:p>
            <a:r>
              <a:rPr lang="en-US" sz="1050" dirty="0"/>
              <a:t>*Let the book of Malachi be a guide as to when one’s religion is showing signs of spiritual and moral decay!   Certainly, God is worthy of our best, and we should do what we can to make sure these words prove true: “For from the rising of the sun, even to its going down,  My name shall be great among the Gentiles;  In every place incense shall be offered to My name, And a pure offering;  For My name shall be great among the nations,” Says the LORD of hosts.” - (Mal 1:11)</a:t>
            </a:r>
          </a:p>
          <a:p>
            <a:endParaRPr lang="en-US" sz="1050"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dirty="0"/>
          </a:p>
        </p:txBody>
      </p:sp>
    </p:spTree>
    <p:extLst>
      <p:ext uri="{BB962C8B-B14F-4D97-AF65-F5344CB8AC3E}">
        <p14:creationId xmlns:p14="http://schemas.microsoft.com/office/powerpoint/2010/main" val="4007079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15</a:t>
            </a:fld>
            <a:endParaRPr lang="en-US" dirty="0"/>
          </a:p>
        </p:txBody>
      </p:sp>
    </p:spTree>
    <p:extLst>
      <p:ext uri="{BB962C8B-B14F-4D97-AF65-F5344CB8AC3E}">
        <p14:creationId xmlns:p14="http://schemas.microsoft.com/office/powerpoint/2010/main" val="2691569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16</a:t>
            </a:fld>
            <a:endParaRPr lang="en-US" dirty="0"/>
          </a:p>
        </p:txBody>
      </p:sp>
    </p:spTree>
    <p:extLst>
      <p:ext uri="{BB962C8B-B14F-4D97-AF65-F5344CB8AC3E}">
        <p14:creationId xmlns:p14="http://schemas.microsoft.com/office/powerpoint/2010/main" val="251089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dirty="0"/>
          </a:p>
        </p:txBody>
      </p:sp>
    </p:spTree>
    <p:extLst>
      <p:ext uri="{BB962C8B-B14F-4D97-AF65-F5344CB8AC3E}">
        <p14:creationId xmlns:p14="http://schemas.microsoft.com/office/powerpoint/2010/main" val="256991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18</a:t>
            </a:fld>
            <a:endParaRPr lang="en-US" dirty="0"/>
          </a:p>
        </p:txBody>
      </p:sp>
    </p:spTree>
    <p:extLst>
      <p:ext uri="{BB962C8B-B14F-4D97-AF65-F5344CB8AC3E}">
        <p14:creationId xmlns:p14="http://schemas.microsoft.com/office/powerpoint/2010/main" val="15597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5188" y="-95250"/>
            <a:ext cx="5367337" cy="4025900"/>
          </a:xfrm>
        </p:spPr>
      </p:sp>
      <p:sp>
        <p:nvSpPr>
          <p:cNvPr id="3" name="Notes Placeholder 2"/>
          <p:cNvSpPr>
            <a:spLocks noGrp="1"/>
          </p:cNvSpPr>
          <p:nvPr>
            <p:ph type="body" idx="1"/>
          </p:nvPr>
        </p:nvSpPr>
        <p:spPr>
          <a:xfrm>
            <a:off x="120650" y="3930650"/>
            <a:ext cx="6934200" cy="5454650"/>
          </a:xfrm>
        </p:spPr>
        <p:txBody>
          <a:bodyPr>
            <a:noAutofit/>
          </a:bodyPr>
          <a:lstStyle/>
          <a:p>
            <a:r>
              <a:rPr lang="en-US" sz="950" dirty="0"/>
              <a:t>With the aid of the prophetic ministries of Haggai and Zechariah the temple was rebuilt and what had begun in 536 B.C. was finally finished in 516 B.C.  In 458 B.C., another group of exiles returned to Jerusalem, led by Ezra, a priest. His work was to teach the people the word of God (Ezra 7:10).  In about 444 B.C., a third group of exiles returned led by Nehemiah who was to rebuild the walls of Jerusalem. Together with Ezra, he led the people to a great revival (Neh. 7-13). God’s approach for restoration is interesting: First the temple, then the Law, followed by the walls.  The emphasis of the spiritual before the physical should not be ignored.  Malachi was contemporary with Ezra and Nehemiah; his name means “My Messenger.”  Historically, the book of Malachi fits well within the book of Nehemiah. An understanding of Ezra 7-10 and the book of Nehemiah is helpful in seeing the background of this period.  Like Ezra, Malachi attacked the spiritual and moral decay that was prevalent among both priests and the people.  His style was didactic (instructive) and he would issue a charge (question), raise potential objections, and then refute them.   Apparently, the people were questioning God’s love for them and Malachi seeks to provide logic for their condition while offering assurance and hope.  Malachi was the last call before the period of silence for four hundred years.  By the time of Malachi a generation had passed since the ministry of Zechariah.  The temple which had been rebuilt was run down and the people had neglected tithing and offerings. The priests were corrupt and apathetic.  Sabbath’s were being ignored.  Families were falling apart.  The economy was suffering. Parasites were devouring the crops.  The rich were oppressing the poor.  Foreign marriages were again commonplace. The people were disillusioned and doubtful.  Enter Malachi; his mission was one of reassurance that God had not left them and that hope and victory were around the corner (with the new kingdom).  God would keep His promises.  The book of Malachi , as well as the Old Testament, concludes with a command, promise, and warning.  The </a:t>
            </a:r>
            <a:r>
              <a:rPr lang="en-US" sz="950" b="1" dirty="0"/>
              <a:t>command: </a:t>
            </a:r>
            <a:r>
              <a:rPr lang="en-US" sz="950" dirty="0"/>
              <a:t>“</a:t>
            </a:r>
            <a:r>
              <a:rPr lang="en-US" sz="950" i="1" dirty="0"/>
              <a:t>Keep the Law </a:t>
            </a:r>
            <a:r>
              <a:rPr lang="en-US" sz="950" dirty="0"/>
              <a:t>“ (4:4); the </a:t>
            </a:r>
            <a:r>
              <a:rPr lang="en-US" sz="950" b="1" dirty="0"/>
              <a:t>promise</a:t>
            </a:r>
            <a:r>
              <a:rPr lang="en-US" sz="950" dirty="0"/>
              <a:t>: “</a:t>
            </a:r>
            <a:r>
              <a:rPr lang="en-US" sz="950" i="1" dirty="0"/>
              <a:t>I will send Elijah</a:t>
            </a:r>
            <a:r>
              <a:rPr lang="en-US" sz="950" dirty="0"/>
              <a:t>” (John the Baptist, 4:5);  the </a:t>
            </a:r>
            <a:r>
              <a:rPr lang="en-US" sz="950" b="1" dirty="0"/>
              <a:t>warning: </a:t>
            </a:r>
            <a:r>
              <a:rPr lang="en-US" sz="950" dirty="0"/>
              <a:t>”</a:t>
            </a:r>
            <a:r>
              <a:rPr lang="en-US" sz="950" i="1" dirty="0"/>
              <a:t>Be ready or a curse will come</a:t>
            </a:r>
            <a:r>
              <a:rPr lang="en-US" sz="950" dirty="0"/>
              <a:t> (4:6).   The book can be divided into three sections as Malachi delivers three major messages: a message of love (1:1-5), a message of rebuke (1:6-3:15),  and a message of hope (3:16-4:6).  As we close out the Old Testament let us recall the words of the inspired apostle: “Whatever was written in former days was written for our instruction, that through endurance and through the encouragement of the Scriptures we might have hope” (Ro. 15:4).</a:t>
            </a:r>
            <a:br>
              <a:rPr lang="en-US" sz="950" dirty="0"/>
            </a:br>
            <a:br>
              <a:rPr lang="en-US" sz="950" dirty="0"/>
            </a:br>
            <a:r>
              <a:rPr lang="en-US" sz="950" b="1" u="sng" dirty="0"/>
              <a:t>Application</a:t>
            </a:r>
            <a:endParaRPr lang="en-US" sz="950" dirty="0"/>
          </a:p>
          <a:p>
            <a:pPr marL="685800" lvl="1" indent="-228600">
              <a:buFont typeface="+mj-lt"/>
              <a:buAutoNum type="arabicPeriod"/>
            </a:pPr>
            <a:r>
              <a:rPr lang="en-US" sz="950" b="1" dirty="0"/>
              <a:t>Outward religion is vain</a:t>
            </a:r>
            <a:r>
              <a:rPr lang="en-US" sz="950" dirty="0"/>
              <a:t>.  Would the Lord wish that someone would lock the doors for the buildings of worship today? “Oh that there were one among you who would shut the doors, that you might not kindle fire on my altar in vain! I have no pleasure in you, says the Lord of hosts, and I will not accept an offering from your hand” (1:10; Isa. 29:13; cf. Mt. 15:8).  </a:t>
            </a:r>
          </a:p>
          <a:p>
            <a:pPr marL="685800" lvl="1" indent="-228600">
              <a:buFont typeface="+mj-lt"/>
              <a:buAutoNum type="arabicPeriod"/>
            </a:pPr>
            <a:r>
              <a:rPr lang="en-US" sz="950" b="1" dirty="0"/>
              <a:t>Elders (like the priests of this time) must fulfill their God given responsibilities to receive God’s blessings.  </a:t>
            </a:r>
            <a:r>
              <a:rPr lang="en-US" sz="950" dirty="0"/>
              <a:t>Malachi warns, “But you have turned aside from the way. You have caused many to stumble by your instruction…and so I make you despised and abased before all the people, inasmuch as you do not keep my ways but show partiality in your instruction” (2:6-10).  </a:t>
            </a:r>
          </a:p>
          <a:p>
            <a:pPr marL="685800" lvl="1" indent="-228600">
              <a:buFont typeface="+mj-lt"/>
              <a:buAutoNum type="arabicPeriod"/>
            </a:pPr>
            <a:r>
              <a:rPr lang="en-US" sz="950" b="1" dirty="0"/>
              <a:t>Marriage is a covenant to be honored</a:t>
            </a:r>
            <a:r>
              <a:rPr lang="en-US" sz="950" dirty="0"/>
              <a:t>…”God hates divorce” (Mal. 2:16).  </a:t>
            </a:r>
          </a:p>
          <a:p>
            <a:pPr marL="685800" lvl="1" indent="-228600">
              <a:buFont typeface="+mj-lt"/>
              <a:buAutoNum type="arabicPeriod"/>
            </a:pPr>
            <a:r>
              <a:rPr lang="en-US" sz="950" b="1" dirty="0"/>
              <a:t>Do we rob God</a:t>
            </a:r>
            <a:r>
              <a:rPr lang="en-US" sz="950" dirty="0"/>
              <a:t>? The Jews had been robbing God in these seven ways: (1) they had doubted His love (1:1-5), (2) by dishonoring Him with their sins (1:6-14), (3) by failing to teach His laws (2:1-9), (4) by breaking their covenants (2:10-16), (5) by denying His justice (2:17-3:6), (6) by withholding tithes and offerings (3:7-12), (7) and by arrogantly refusing to serve Him (3:13-4:6).  How about us? </a:t>
            </a:r>
            <a:br>
              <a:rPr lang="en-US" sz="950" dirty="0"/>
            </a:br>
            <a:endParaRPr lang="en-US" sz="950" b="1" dirty="0"/>
          </a:p>
          <a:p>
            <a:r>
              <a:rPr lang="en-US" sz="950" b="1" dirty="0"/>
              <a:t>Key thought: C</a:t>
            </a:r>
            <a:r>
              <a:rPr lang="en-US" sz="950" dirty="0"/>
              <a:t>an it be said of us that “we speak </a:t>
            </a:r>
            <a:r>
              <a:rPr lang="en-US" sz="950" b="1" dirty="0"/>
              <a:t>often </a:t>
            </a:r>
            <a:r>
              <a:rPr lang="en-US" sz="950" dirty="0"/>
              <a:t>one to another? (3:16, KJV).  Are we frequent in our association? </a:t>
            </a:r>
            <a:endParaRPr lang="en-US" sz="950"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4</a:t>
            </a:fld>
            <a:endParaRPr lang="en-US" dirty="0"/>
          </a:p>
        </p:txBody>
      </p:sp>
    </p:spTree>
    <p:extLst>
      <p:ext uri="{BB962C8B-B14F-4D97-AF65-F5344CB8AC3E}">
        <p14:creationId xmlns:p14="http://schemas.microsoft.com/office/powerpoint/2010/main" val="192003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01E767-1BDC-4644-B21C-EAA8636541DA}" type="slidenum">
              <a:rPr lang="en-US" smtClean="0"/>
              <a:pPr/>
              <a:t>5</a:t>
            </a:fld>
            <a:endParaRPr lang="en-US" dirty="0"/>
          </a:p>
        </p:txBody>
      </p:sp>
    </p:spTree>
    <p:extLst>
      <p:ext uri="{BB962C8B-B14F-4D97-AF65-F5344CB8AC3E}">
        <p14:creationId xmlns:p14="http://schemas.microsoft.com/office/powerpoint/2010/main" val="155772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6</a:t>
            </a:fld>
            <a:endParaRPr lang="en-US" dirty="0"/>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685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350" y="1111250"/>
            <a:ext cx="7620000" cy="5715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7</a:t>
            </a:fld>
            <a:endParaRPr lang="en-US" dirty="0"/>
          </a:p>
        </p:txBody>
      </p:sp>
    </p:spTree>
    <p:extLst>
      <p:ext uri="{BB962C8B-B14F-4D97-AF65-F5344CB8AC3E}">
        <p14:creationId xmlns:p14="http://schemas.microsoft.com/office/powerpoint/2010/main" val="74729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8</a:t>
            </a:fld>
            <a:endParaRPr lang="en-US" dirty="0"/>
          </a:p>
        </p:txBody>
      </p:sp>
    </p:spTree>
    <p:extLst>
      <p:ext uri="{BB962C8B-B14F-4D97-AF65-F5344CB8AC3E}">
        <p14:creationId xmlns:p14="http://schemas.microsoft.com/office/powerpoint/2010/main" val="3258004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777642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1/3/23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1/3/23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Malachi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final book of the Old Testament, Malachi received its name from its author (Mal. 1:1).   In Hebrew, the name comes from a word meaning “</a:t>
            </a:r>
            <a:r>
              <a:rPr lang="en-US" sz="2200" i="1" dirty="0"/>
              <a:t>My messenger,</a:t>
            </a:r>
            <a:r>
              <a:rPr lang="en-US" sz="2200" dirty="0"/>
              <a:t>” which points to Malachi’s role as a prophet of the Lord, delivering God’s message to God’s people.  Nothing is known about his personal life or background. </a:t>
            </a:r>
          </a:p>
          <a:p>
            <a:pPr marL="89154" indent="0">
              <a:buNone/>
            </a:pPr>
            <a:endParaRPr lang="en-US" sz="2200" dirty="0"/>
          </a:p>
          <a:p>
            <a:pPr marL="89154" indent="0">
              <a:buNone/>
            </a:pPr>
            <a:r>
              <a:rPr lang="en-US" sz="2200" dirty="0"/>
              <a:t>However, based on the content of the book, it becomes clear that Malachi delivered his message of judgment to a Judean audience familiar with worshipping at the temple in Jerusalem (2:11).  The people of Judah had turned away from the true worship of the Lord, leaving themselves under judgment and in need of salvation.  </a:t>
            </a:r>
          </a:p>
        </p:txBody>
      </p:sp>
    </p:spTree>
    <p:extLst>
      <p:ext uri="{BB962C8B-B14F-4D97-AF65-F5344CB8AC3E}">
        <p14:creationId xmlns:p14="http://schemas.microsoft.com/office/powerpoint/2010/main" val="23144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00200"/>
            <a:ext cx="8724900" cy="5102352"/>
          </a:xfrm>
        </p:spPr>
        <p:txBody>
          <a:bodyPr>
            <a:noAutofit/>
          </a:bodyPr>
          <a:lstStyle/>
          <a:p>
            <a:pPr marL="89154" indent="0">
              <a:buNone/>
            </a:pPr>
            <a:r>
              <a:rPr lang="en-US" sz="2100" dirty="0"/>
              <a:t>Malachi certainly wrote to the people of Judah (Mal.i 1:1; 2:11), but the historical setting becomes clearer in Malachi 1:8.  Here the prophet used the Persian word for governor, indicating a time period between 538–333 BC, when the Persian Empire ruled the Promised Land.  Malachi also wrote about the corruption of the temple sacrifices, meaning that he likely delivered his message many years after the Israelites rebuilt the temple in 515 BC. The prophet’s concerns mirror those of Nehemiah’s, suggesting that Malachi may have prophesied to the people while Nehemiah left the city for several years, beginning in approximately 432 BC (Nehemiah 13:6).</a:t>
            </a:r>
          </a:p>
          <a:p>
            <a:pPr marL="89154" indent="0">
              <a:buNone/>
            </a:pPr>
            <a:endParaRPr lang="en-US" sz="2100" dirty="0"/>
          </a:p>
          <a:p>
            <a:pPr marL="89154" indent="0">
              <a:buNone/>
            </a:pPr>
            <a:r>
              <a:rPr lang="en-US" sz="2100" dirty="0"/>
              <a:t>A reading of Ezra chapters 7-10 and the complete book of Nehemiah would be beneficial in understanding the background to Malachi.  Remember that they had been back from Babylonian captivity for about 100 years and folks had lost sight of what it meant to serve the Lord with the zeal that was expected of them.  </a:t>
            </a:r>
          </a:p>
          <a:p>
            <a:pPr marL="89154" indent="0">
              <a:buNone/>
            </a:pPr>
            <a:endParaRPr lang="en-US" sz="2100" dirty="0"/>
          </a:p>
          <a:p>
            <a:pPr marL="89154" indent="0">
              <a:buNone/>
            </a:pPr>
            <a:endParaRPr lang="en-US" sz="2100" dirty="0"/>
          </a:p>
        </p:txBody>
      </p:sp>
    </p:spTree>
    <p:extLst>
      <p:ext uri="{BB962C8B-B14F-4D97-AF65-F5344CB8AC3E}">
        <p14:creationId xmlns:p14="http://schemas.microsoft.com/office/powerpoint/2010/main" val="169730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Malachi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Malachi’s unique position as the final book of the Old Testament offers a glimpse into the hearts of Israelite men and women, members of a nation that had been specially chosen by God, descendants of Abraham, and inheritors of the rich tradition of the Jewish people.  Their history told of glories like the exodus from Egypt and the faithfulness of God to King David.  But they had also experienced the judgment of wandering in the desert and the shame of exile from the Promised Land.  </a:t>
            </a:r>
          </a:p>
          <a:p>
            <a:pPr marL="89154" indent="0">
              <a:buNone/>
            </a:pPr>
            <a:endParaRPr lang="en-US" sz="2000" dirty="0"/>
          </a:p>
          <a:p>
            <a:pPr marL="89154" indent="0">
              <a:buNone/>
            </a:pPr>
            <a:r>
              <a:rPr lang="en-US" sz="2000" dirty="0"/>
              <a:t>At the time of Malachi, we are well over a thousand years after Abraham’s era.  The Israelites had the advantage and weight of history on their side; they could see the shining rewards of faithfulness and the punishments associated with judgment, even to the point of being uprooted from their land.  But even then, with all that perspective, the book of Malachi teaches us that they still strayed from the Lord’s path.  They needed God’s intervention as much as ever, so this book, as a final statement of judgment in the Old Testament, anticipates God’s saving work through the Messiah, Jesus Christ.</a:t>
            </a:r>
          </a:p>
          <a:p>
            <a:pPr marL="89154" indent="0">
              <a:buNone/>
            </a:pPr>
            <a:endParaRPr lang="en-US" sz="20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000" dirty="0"/>
              <a:t>The people of Judah began to be exiled from the Promised Land in 605 BC, returning from Babylon seventy years later.  By the time of Malachi, they had been back in the land for more than a hundred years and were looking for the blessings they expected to receive when they returned.  Though the temple had been rebuilt, the fervor of those early returning Israelites gave way to a thorough apathy for the things of God. Isn’t that the way it is with folks? This led to rampant corruption among the priesthood and a spiritual lethargy among the people.</a:t>
            </a:r>
          </a:p>
          <a:p>
            <a:pPr marL="89154" indent="0">
              <a:buNone/>
            </a:pPr>
            <a:endParaRPr lang="en-US" sz="2000" dirty="0"/>
          </a:p>
          <a:p>
            <a:pPr marL="89154" indent="0">
              <a:buNone/>
            </a:pPr>
            <a:r>
              <a:rPr lang="en-US" sz="2000" dirty="0"/>
              <a:t>Malachi came along at a time when the people were struggling to believe that God loved them (1:2).  The people focused on their unfortunate circumstances and refused to be accountable t for their own sinful deeds.  So God pointed the finger back at them, and through Malachi, God told the people where they had fallen short of their covenant with Him.  If they hoped to see changes, they needed to take responsibility for their own actions and serve God faithfully according to the promise their fathers had made to God on Mount Sinai all those years before.</a:t>
            </a:r>
          </a:p>
        </p:txBody>
      </p:sp>
    </p:spTree>
    <p:extLst>
      <p:ext uri="{BB962C8B-B14F-4D97-AF65-F5344CB8AC3E}">
        <p14:creationId xmlns:p14="http://schemas.microsoft.com/office/powerpoint/2010/main" val="2313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The style of the book is didactic (it teaches and instructs).  Throughout Israel’s history, the nation failed time and again, yet God would call His people back to Himself.  One can only imagine how tired God became of their excuses and promises.  Malachi’s message was for them to be faithful to God.  </a:t>
            </a:r>
          </a:p>
          <a:p>
            <a:pPr marL="118872" indent="0">
              <a:buNone/>
            </a:pPr>
            <a:endParaRPr lang="en-US" sz="2400" dirty="0"/>
          </a:p>
          <a:p>
            <a:pPr marL="118872" indent="0">
              <a:buNone/>
            </a:pPr>
            <a:r>
              <a:rPr lang="en-US" sz="2400" dirty="0"/>
              <a:t>Does God grow tired of our unkept promises? Do you struggle to follow God consistently? Malachi’s call prompts us to live faithfully before God and offers hope that God is not yet through with extending mercy to His people (3:1; 4:2, 5–6).</a:t>
            </a:r>
          </a:p>
        </p:txBody>
      </p:sp>
    </p:spTree>
    <p:extLst>
      <p:ext uri="{BB962C8B-B14F-4D97-AF65-F5344CB8AC3E}">
        <p14:creationId xmlns:p14="http://schemas.microsoft.com/office/powerpoint/2010/main" val="34876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9F69-8A8A-A548-912F-2733426CC1B7}"/>
              </a:ext>
            </a:extLst>
          </p:cNvPr>
          <p:cNvSpPr>
            <a:spLocks noGrp="1"/>
          </p:cNvSpPr>
          <p:nvPr>
            <p:ph type="title"/>
          </p:nvPr>
        </p:nvSpPr>
        <p:spPr/>
        <p:txBody>
          <a:bodyPr>
            <a:normAutofit/>
          </a:bodyPr>
          <a:lstStyle/>
          <a:p>
            <a:r>
              <a:rPr lang="en-US" sz="2800" dirty="0"/>
              <a:t>Would Malachi be heard today? (Seven Questions)</a:t>
            </a:r>
          </a:p>
        </p:txBody>
      </p:sp>
      <p:sp>
        <p:nvSpPr>
          <p:cNvPr id="6" name="Text Placeholder 5">
            <a:extLst>
              <a:ext uri="{FF2B5EF4-FFF2-40B4-BE49-F238E27FC236}">
                <a16:creationId xmlns:a16="http://schemas.microsoft.com/office/drawing/2014/main" id="{C8C8D6A0-B460-C94C-B86F-0EE110FD0A09}"/>
              </a:ext>
            </a:extLst>
          </p:cNvPr>
          <p:cNvSpPr>
            <a:spLocks noGrp="1"/>
          </p:cNvSpPr>
          <p:nvPr>
            <p:ph type="body" idx="1"/>
          </p:nvPr>
        </p:nvSpPr>
        <p:spPr>
          <a:xfrm>
            <a:off x="0" y="1403462"/>
            <a:ext cx="4040188" cy="715355"/>
          </a:xfrm>
        </p:spPr>
        <p:txBody>
          <a:bodyPr/>
          <a:lstStyle/>
          <a:p>
            <a:pPr algn="ctr"/>
            <a:r>
              <a:rPr lang="en-US" dirty="0"/>
              <a:t>“Ye say”</a:t>
            </a:r>
          </a:p>
        </p:txBody>
      </p:sp>
      <p:sp>
        <p:nvSpPr>
          <p:cNvPr id="7" name="Content Placeholder 6">
            <a:extLst>
              <a:ext uri="{FF2B5EF4-FFF2-40B4-BE49-F238E27FC236}">
                <a16:creationId xmlns:a16="http://schemas.microsoft.com/office/drawing/2014/main" id="{80166572-A965-3345-B911-958E8DB2C2AA}"/>
              </a:ext>
            </a:extLst>
          </p:cNvPr>
          <p:cNvSpPr>
            <a:spLocks noGrp="1"/>
          </p:cNvSpPr>
          <p:nvPr>
            <p:ph sz="half" idx="2"/>
          </p:nvPr>
        </p:nvSpPr>
        <p:spPr>
          <a:xfrm>
            <a:off x="0" y="1981200"/>
            <a:ext cx="4648200" cy="4202457"/>
          </a:xfrm>
        </p:spPr>
        <p:txBody>
          <a:bodyPr>
            <a:normAutofit/>
          </a:bodyPr>
          <a:lstStyle/>
          <a:p>
            <a:pPr marL="461772" indent="-342900">
              <a:buFont typeface="+mj-lt"/>
              <a:buAutoNum type="arabicPeriod"/>
            </a:pPr>
            <a:r>
              <a:rPr lang="en-US" sz="1800" dirty="0"/>
              <a:t>Wherein hast thou loved us? (1:2)</a:t>
            </a:r>
            <a:br>
              <a:rPr lang="en-US" sz="1800" dirty="0"/>
            </a:br>
            <a:endParaRPr lang="en-US" sz="1800" dirty="0"/>
          </a:p>
          <a:p>
            <a:pPr marL="461772" indent="-342900">
              <a:buFont typeface="+mj-lt"/>
              <a:buAutoNum type="arabicPeriod"/>
            </a:pPr>
            <a:r>
              <a:rPr lang="en-US" sz="1800" dirty="0"/>
              <a:t>Wherein have we despised thy name? (1:6)</a:t>
            </a:r>
            <a:br>
              <a:rPr lang="en-US" sz="800" dirty="0"/>
            </a:br>
            <a:endParaRPr lang="en-US" sz="1800" dirty="0"/>
          </a:p>
          <a:p>
            <a:pPr marL="461772" indent="-342900">
              <a:buFont typeface="+mj-lt"/>
              <a:buAutoNum type="arabicPeriod"/>
            </a:pPr>
            <a:r>
              <a:rPr lang="en-US" sz="1800" dirty="0"/>
              <a:t>Why is God displeased with us (2:14)</a:t>
            </a:r>
            <a:br>
              <a:rPr lang="en-US" sz="1800" dirty="0"/>
            </a:br>
            <a:br>
              <a:rPr lang="en-US" sz="800" dirty="0"/>
            </a:br>
            <a:endParaRPr lang="en-US" sz="1800" dirty="0"/>
          </a:p>
          <a:p>
            <a:pPr marL="461772" indent="-342900">
              <a:buFont typeface="+mj-lt"/>
              <a:buAutoNum type="arabicPeriod"/>
            </a:pPr>
            <a:r>
              <a:rPr lang="en-US" sz="1800" dirty="0"/>
              <a:t>Wherein have we wearied Him (2:17)</a:t>
            </a:r>
            <a:br>
              <a:rPr lang="en-US" sz="1800" dirty="0"/>
            </a:br>
            <a:endParaRPr lang="en-US" sz="1800" dirty="0"/>
          </a:p>
          <a:p>
            <a:pPr marL="461772" indent="-342900">
              <a:buFont typeface="+mj-lt"/>
              <a:buAutoNum type="arabicPeriod"/>
            </a:pPr>
            <a:r>
              <a:rPr lang="en-US" sz="1800" dirty="0"/>
              <a:t>Wherein shall we return (3:7)</a:t>
            </a:r>
            <a:br>
              <a:rPr lang="en-US" sz="1800" dirty="0"/>
            </a:br>
            <a:endParaRPr lang="en-US" sz="1800" dirty="0"/>
          </a:p>
          <a:p>
            <a:pPr marL="461772" indent="-342900">
              <a:buFont typeface="+mj-lt"/>
              <a:buAutoNum type="arabicPeriod"/>
            </a:pPr>
            <a:r>
              <a:rPr lang="en-US" sz="1800" dirty="0"/>
              <a:t>Wherein have we robbed thee? (3:8)</a:t>
            </a:r>
            <a:br>
              <a:rPr lang="en-US" sz="1800" dirty="0"/>
            </a:br>
            <a:endParaRPr lang="en-US" sz="1800" dirty="0"/>
          </a:p>
          <a:p>
            <a:pPr marL="461772" indent="-342900">
              <a:buFont typeface="+mj-lt"/>
              <a:buAutoNum type="arabicPeriod"/>
            </a:pPr>
            <a:r>
              <a:rPr lang="en-US" sz="1800" dirty="0"/>
              <a:t>What have we spoken of thee? (3:13)</a:t>
            </a:r>
          </a:p>
        </p:txBody>
      </p:sp>
      <p:sp>
        <p:nvSpPr>
          <p:cNvPr id="8" name="Text Placeholder 7">
            <a:extLst>
              <a:ext uri="{FF2B5EF4-FFF2-40B4-BE49-F238E27FC236}">
                <a16:creationId xmlns:a16="http://schemas.microsoft.com/office/drawing/2014/main" id="{76D1FE23-EA72-9E46-A8A4-2E7845C4450A}"/>
              </a:ext>
            </a:extLst>
          </p:cNvPr>
          <p:cNvSpPr>
            <a:spLocks noGrp="1"/>
          </p:cNvSpPr>
          <p:nvPr>
            <p:ph type="body" sz="quarter" idx="3"/>
          </p:nvPr>
        </p:nvSpPr>
        <p:spPr>
          <a:xfrm>
            <a:off x="4342606" y="1403461"/>
            <a:ext cx="4041775" cy="715355"/>
          </a:xfrm>
        </p:spPr>
        <p:txBody>
          <a:bodyPr/>
          <a:lstStyle/>
          <a:p>
            <a:pPr algn="ctr"/>
            <a:r>
              <a:rPr lang="en-US" dirty="0"/>
              <a:t>The Lord’s Answer</a:t>
            </a:r>
          </a:p>
        </p:txBody>
      </p:sp>
      <p:sp>
        <p:nvSpPr>
          <p:cNvPr id="9" name="Content Placeholder 8">
            <a:extLst>
              <a:ext uri="{FF2B5EF4-FFF2-40B4-BE49-F238E27FC236}">
                <a16:creationId xmlns:a16="http://schemas.microsoft.com/office/drawing/2014/main" id="{5C2D92A1-4486-9245-A34F-F7590BB75E61}"/>
              </a:ext>
            </a:extLst>
          </p:cNvPr>
          <p:cNvSpPr>
            <a:spLocks noGrp="1"/>
          </p:cNvSpPr>
          <p:nvPr>
            <p:ph sz="quarter" idx="4"/>
          </p:nvPr>
        </p:nvSpPr>
        <p:spPr>
          <a:xfrm>
            <a:off x="4495006" y="1981200"/>
            <a:ext cx="4648994" cy="4333799"/>
          </a:xfrm>
        </p:spPr>
        <p:txBody>
          <a:bodyPr>
            <a:normAutofit/>
          </a:bodyPr>
          <a:lstStyle/>
          <a:p>
            <a:pPr marL="118872" indent="0">
              <a:buNone/>
            </a:pPr>
            <a:r>
              <a:rPr lang="en-US" sz="1800" dirty="0"/>
              <a:t>I choose Jacob over Esau (1:2-24; </a:t>
            </a:r>
            <a:r>
              <a:rPr lang="en-US" sz="1800" i="1" dirty="0"/>
              <a:t>John 3:16</a:t>
            </a:r>
            <a:r>
              <a:rPr lang="en-US" sz="1800" dirty="0"/>
              <a:t>)</a:t>
            </a:r>
            <a:br>
              <a:rPr lang="en-US" sz="1800" dirty="0"/>
            </a:br>
            <a:br>
              <a:rPr lang="en-US" sz="800" dirty="0"/>
            </a:br>
            <a:r>
              <a:rPr lang="en-US" sz="1800" dirty="0"/>
              <a:t>Ye offer polluted bread, in weariness (1:7, 13; </a:t>
            </a:r>
            <a:r>
              <a:rPr lang="en-US" sz="1800" i="1" dirty="0"/>
              <a:t>Rev. 3:15-17</a:t>
            </a:r>
            <a:r>
              <a:rPr lang="en-US" sz="1800" dirty="0"/>
              <a:t>)</a:t>
            </a:r>
            <a:br>
              <a:rPr lang="en-US" sz="800" dirty="0"/>
            </a:br>
            <a:endParaRPr lang="en-US" sz="800" dirty="0"/>
          </a:p>
          <a:p>
            <a:pPr marL="118872" indent="0">
              <a:buNone/>
            </a:pPr>
            <a:r>
              <a:rPr lang="en-US" sz="1800" dirty="0"/>
              <a:t>Ye divorced and married heathens (2:11, 13, 16; </a:t>
            </a:r>
            <a:r>
              <a:rPr lang="en-US" sz="1800" i="1" dirty="0"/>
              <a:t>Mt. 19:9</a:t>
            </a:r>
            <a:r>
              <a:rPr lang="en-US" sz="1800" dirty="0"/>
              <a:t>)</a:t>
            </a:r>
            <a:br>
              <a:rPr lang="en-US" sz="1800" dirty="0"/>
            </a:br>
            <a:br>
              <a:rPr lang="en-US" sz="800" dirty="0"/>
            </a:br>
            <a:r>
              <a:rPr lang="en-US" sz="1800" i="1" dirty="0"/>
              <a:t>Y</a:t>
            </a:r>
            <a:r>
              <a:rPr lang="en-US" sz="1800" dirty="0"/>
              <a:t>e say the evil is good (2:17; </a:t>
            </a:r>
            <a:r>
              <a:rPr lang="en-US" sz="1800" i="1" dirty="0"/>
              <a:t>Eph. 5:3-11)</a:t>
            </a:r>
            <a:br>
              <a:rPr lang="en-US" sz="800" i="1" dirty="0"/>
            </a:br>
            <a:br>
              <a:rPr lang="en-US" sz="800" i="1" dirty="0"/>
            </a:br>
            <a:br>
              <a:rPr lang="en-US" sz="800" i="1" dirty="0"/>
            </a:br>
            <a:r>
              <a:rPr lang="en-US" sz="1800" dirty="0"/>
              <a:t>Keep My ordinances (3:8; </a:t>
            </a:r>
            <a:r>
              <a:rPr lang="en-US" sz="1800" i="1" dirty="0"/>
              <a:t>2 John 9</a:t>
            </a:r>
            <a:r>
              <a:rPr lang="en-US" sz="1800" dirty="0"/>
              <a:t>)</a:t>
            </a:r>
            <a:br>
              <a:rPr lang="en-US" sz="1800" dirty="0"/>
            </a:br>
            <a:br>
              <a:rPr lang="en-US" sz="1800" dirty="0"/>
            </a:br>
            <a:r>
              <a:rPr lang="en-US" sz="1800" dirty="0"/>
              <a:t>In tithes and offerings (3:8; </a:t>
            </a:r>
            <a:r>
              <a:rPr lang="en-US" sz="1800" i="1" dirty="0"/>
              <a:t>2 Cor. 9:6-7</a:t>
            </a:r>
            <a:r>
              <a:rPr lang="en-US" sz="1800" dirty="0"/>
              <a:t>)</a:t>
            </a:r>
            <a:br>
              <a:rPr lang="en-US" sz="1800" dirty="0"/>
            </a:br>
            <a:br>
              <a:rPr lang="en-US" sz="1800" dirty="0"/>
            </a:br>
            <a:r>
              <a:rPr lang="en-US" sz="1800" dirty="0"/>
              <a:t>Ye say it is vain to serve God (3:14; </a:t>
            </a:r>
            <a:r>
              <a:rPr lang="en-US" sz="1800" i="1" dirty="0"/>
              <a:t>2 Cor. 4:16-18</a:t>
            </a:r>
            <a:r>
              <a:rPr lang="en-US" sz="1800" dirty="0"/>
              <a:t>)</a:t>
            </a:r>
          </a:p>
        </p:txBody>
      </p:sp>
    </p:spTree>
    <p:extLst>
      <p:ext uri="{BB962C8B-B14F-4D97-AF65-F5344CB8AC3E}">
        <p14:creationId xmlns:p14="http://schemas.microsoft.com/office/powerpoint/2010/main" val="26610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AE5B0F7-C53E-A84F-9240-107C361382EB}"/>
              </a:ext>
            </a:extLst>
          </p:cNvPr>
          <p:cNvSpPr>
            <a:spLocks noGrp="1"/>
          </p:cNvSpPr>
          <p:nvPr>
            <p:ph idx="4294967295"/>
          </p:nvPr>
        </p:nvSpPr>
        <p:spPr>
          <a:xfrm>
            <a:off x="228600" y="152400"/>
            <a:ext cx="8763000" cy="6550025"/>
          </a:xfrm>
        </p:spPr>
        <p:txBody>
          <a:bodyPr>
            <a:normAutofit fontScale="25000" lnSpcReduction="20000"/>
          </a:bodyPr>
          <a:lstStyle/>
          <a:p>
            <a:pPr marL="118872" indent="0">
              <a:buNone/>
            </a:pPr>
            <a:r>
              <a:rPr lang="en-US" sz="6400" dirty="0"/>
              <a:t>I.   </a:t>
            </a:r>
            <a:r>
              <a:rPr lang="en-US" sz="7200" b="1" dirty="0"/>
              <a:t>THEY WERE DOUBTING GOD’S LOVE </a:t>
            </a:r>
            <a:r>
              <a:rPr lang="en-US" sz="7200" dirty="0"/>
              <a:t>(1:1-5)</a:t>
            </a:r>
          </a:p>
          <a:p>
            <a:pPr marL="118872" indent="0">
              <a:buNone/>
            </a:pPr>
            <a:r>
              <a:rPr lang="en-US" sz="7200" dirty="0"/>
              <a:t>     A.  “I have loved you” </a:t>
            </a:r>
          </a:p>
          <a:p>
            <a:pPr marL="118872" indent="0">
              <a:buNone/>
            </a:pPr>
            <a:r>
              <a:rPr lang="en-US" sz="7200" dirty="0"/>
              <a:t>     B.  “In what way have You loved us?”</a:t>
            </a:r>
          </a:p>
          <a:p>
            <a:pPr marL="118872" indent="0">
              <a:buNone/>
            </a:pPr>
            <a:r>
              <a:rPr lang="en-US" sz="7200" dirty="0"/>
              <a:t>II.  </a:t>
            </a:r>
            <a:r>
              <a:rPr lang="en-US" sz="7200" b="1" dirty="0"/>
              <a:t>THEY WERE DISHONORING GOD’S NAME </a:t>
            </a:r>
            <a:r>
              <a:rPr lang="en-US" sz="7200" dirty="0"/>
              <a:t>(1:6-2:9)</a:t>
            </a:r>
            <a:br>
              <a:rPr lang="en-US" sz="7200" dirty="0"/>
            </a:br>
            <a:r>
              <a:rPr lang="en-US" sz="7200" dirty="0"/>
              <a:t>      A.  BY OFFERING BLEMISHED SACRIFICES. (Mal 1:6-11) </a:t>
            </a:r>
            <a:br>
              <a:rPr lang="en-US" sz="7200" dirty="0"/>
            </a:br>
            <a:r>
              <a:rPr lang="en-US" sz="7200" dirty="0"/>
              <a:t>             1.   Sons honor their fathers, and servants their masters; but they were despising </a:t>
            </a:r>
            <a:br>
              <a:rPr lang="en-US" sz="7200" dirty="0"/>
            </a:br>
            <a:r>
              <a:rPr lang="en-US" sz="7200" dirty="0"/>
              <a:t>                    God </a:t>
            </a:r>
            <a:br>
              <a:rPr lang="en-US" sz="7200" dirty="0"/>
            </a:br>
            <a:r>
              <a:rPr lang="en-US" sz="7200" dirty="0"/>
              <a:t>             2.   When asked in what way, they are told of their defiled sacrifices </a:t>
            </a:r>
            <a:br>
              <a:rPr lang="en-US" sz="7200" dirty="0"/>
            </a:br>
            <a:r>
              <a:rPr lang="en-US" sz="7200" dirty="0"/>
              <a:t>             3.   They were offering to God what they would be embarrassed to offer men </a:t>
            </a:r>
            <a:br>
              <a:rPr lang="en-US" sz="7200" dirty="0"/>
            </a:br>
            <a:r>
              <a:rPr lang="en-US" sz="7200" dirty="0"/>
              <a:t>             4.   The Lord would even wish that someone shut the doors so they could not </a:t>
            </a:r>
            <a:br>
              <a:rPr lang="en-US" sz="7200" dirty="0"/>
            </a:br>
            <a:r>
              <a:rPr lang="en-US" sz="7200" dirty="0"/>
              <a:t>                    sacrifice </a:t>
            </a:r>
            <a:br>
              <a:rPr lang="en-US" sz="7200" dirty="0"/>
            </a:br>
            <a:r>
              <a:rPr lang="en-US" sz="7200" dirty="0"/>
              <a:t>             5.   Despite their dishonor, one day God’s name would be great even among the </a:t>
            </a:r>
            <a:br>
              <a:rPr lang="en-US" sz="7200" dirty="0"/>
            </a:br>
            <a:r>
              <a:rPr lang="en-US" sz="7200" dirty="0"/>
              <a:t>                    Gentiles</a:t>
            </a:r>
            <a:br>
              <a:rPr lang="en-US" sz="7200" dirty="0"/>
            </a:br>
            <a:r>
              <a:rPr lang="en-US" sz="7200" dirty="0"/>
              <a:t>     B.  BY OFFERING HALFHEARTED WORSHIP. (Mal 1:12-14)</a:t>
            </a:r>
            <a:br>
              <a:rPr lang="en-US" sz="7200" dirty="0"/>
            </a:br>
            <a:r>
              <a:rPr lang="en-US" sz="7200" dirty="0"/>
              <a:t>             1.   They also were profaning God’s name by saying His service is contemptible and a </a:t>
            </a:r>
            <a:br>
              <a:rPr lang="en-US" sz="7200" dirty="0"/>
            </a:br>
            <a:r>
              <a:rPr lang="en-US" sz="7200" dirty="0"/>
              <a:t>                    weariness </a:t>
            </a:r>
            <a:br>
              <a:rPr lang="en-US" sz="7200" dirty="0"/>
            </a:br>
            <a:r>
              <a:rPr lang="en-US" sz="7200" dirty="0"/>
              <a:t>             2.   Those who continued to bring blemished sacrifices would fall under God’s curse, </a:t>
            </a:r>
            <a:br>
              <a:rPr lang="en-US" sz="7200" dirty="0"/>
            </a:br>
            <a:r>
              <a:rPr lang="en-US" sz="7200" dirty="0"/>
              <a:t>                    for He is “a great King” </a:t>
            </a:r>
          </a:p>
          <a:p>
            <a:pPr marL="118872" indent="0">
              <a:buNone/>
            </a:pPr>
            <a:r>
              <a:rPr lang="en-US" sz="7200" dirty="0"/>
              <a:t>      C.  SUCH CORRUPTION WOULD NOT GO UNANSWERED (Mal 2:1-9) </a:t>
            </a:r>
            <a:br>
              <a:rPr lang="en-US" sz="7200" dirty="0"/>
            </a:br>
            <a:r>
              <a:rPr lang="en-US" sz="7200" dirty="0"/>
              <a:t>             1.   Addressing the priests directly, the nature of God’s curse is graphically depicted </a:t>
            </a:r>
            <a:br>
              <a:rPr lang="en-US" sz="7200" dirty="0"/>
            </a:br>
            <a:r>
              <a:rPr lang="en-US" sz="7200" dirty="0"/>
              <a:t>             2.  Because they had failed to live up to what was expected of God’s priests, He will </a:t>
            </a:r>
            <a:br>
              <a:rPr lang="en-US" sz="7200" dirty="0"/>
            </a:br>
            <a:r>
              <a:rPr lang="en-US" sz="7200" dirty="0"/>
              <a:t>                   make them base and contemptible </a:t>
            </a:r>
          </a:p>
          <a:p>
            <a:pPr marL="118872" indent="0">
              <a:buNone/>
            </a:pPr>
            <a:r>
              <a:rPr lang="en-US" sz="7200" dirty="0"/>
              <a:t>III. </a:t>
            </a:r>
            <a:r>
              <a:rPr lang="en-US" sz="7200" b="1" dirty="0"/>
              <a:t>THEY WERE PROFANING GOD’S COVENANT </a:t>
            </a:r>
            <a:r>
              <a:rPr lang="en-US" sz="7200" dirty="0"/>
              <a:t>(2:10-16)</a:t>
            </a:r>
            <a:br>
              <a:rPr lang="en-US" sz="7200" dirty="0"/>
            </a:br>
            <a:r>
              <a:rPr lang="en-US" sz="7200" dirty="0"/>
              <a:t>         A.  BY MARRYING HEATHEN WOMEN.(Mal 2:10-12)</a:t>
            </a:r>
          </a:p>
          <a:p>
            <a:pPr marL="118872" indent="0">
              <a:buNone/>
            </a:pPr>
            <a:r>
              <a:rPr lang="en-US" sz="7200" dirty="0"/>
              <a:t>         B.  BY DIVORCING THEIR JEWISH WIVES (Mal 2:13-16)</a:t>
            </a:r>
            <a:br>
              <a:rPr lang="en-US" sz="7200" dirty="0"/>
            </a:br>
            <a:r>
              <a:rPr lang="en-US" sz="7200" dirty="0"/>
              <a:t>                1.   Despite their weeping, God was no longer regarding their sacrifices (cf. 1 Pe 3:7)</a:t>
            </a:r>
            <a:br>
              <a:rPr lang="en-US" sz="7200" dirty="0"/>
            </a:br>
            <a:r>
              <a:rPr lang="en-US" sz="7200" dirty="0"/>
              <a:t>                2.   For they had dealt treacherously with the wives of their youth (i.e., Jewish </a:t>
            </a:r>
            <a:br>
              <a:rPr lang="en-US" sz="7200" dirty="0"/>
            </a:br>
            <a:r>
              <a:rPr lang="en-US" sz="7200" dirty="0"/>
              <a:t>                       wives) by divorcing them.</a:t>
            </a:r>
          </a:p>
          <a:p>
            <a:pPr marL="118872" indent="0">
              <a:buNone/>
            </a:pPr>
            <a:br>
              <a:rPr lang="en-US" sz="5000" dirty="0"/>
            </a:br>
            <a:endParaRPr lang="en-US" sz="5000" dirty="0"/>
          </a:p>
        </p:txBody>
      </p:sp>
    </p:spTree>
    <p:extLst>
      <p:ext uri="{BB962C8B-B14F-4D97-AF65-F5344CB8AC3E}">
        <p14:creationId xmlns:p14="http://schemas.microsoft.com/office/powerpoint/2010/main" val="228227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937CC0-4BFA-A54B-973F-0BD0E979A65A}"/>
              </a:ext>
            </a:extLst>
          </p:cNvPr>
          <p:cNvSpPr/>
          <p:nvPr/>
        </p:nvSpPr>
        <p:spPr>
          <a:xfrm>
            <a:off x="228600" y="228600"/>
            <a:ext cx="8686800" cy="5078313"/>
          </a:xfrm>
          <a:prstGeom prst="rect">
            <a:avLst/>
          </a:prstGeom>
        </p:spPr>
        <p:txBody>
          <a:bodyPr wrap="square">
            <a:spAutoFit/>
          </a:bodyPr>
          <a:lstStyle/>
          <a:p>
            <a:r>
              <a:rPr lang="en-US" dirty="0"/>
              <a:t>IV.   </a:t>
            </a:r>
            <a:r>
              <a:rPr lang="en-US" b="1" dirty="0"/>
              <a:t>THEY WERE TRYING GOD’S PATIENCE </a:t>
            </a:r>
            <a:r>
              <a:rPr lang="en-US" dirty="0"/>
              <a:t>(2:17-3:5)</a:t>
            </a:r>
            <a:br>
              <a:rPr lang="en-US" dirty="0"/>
            </a:br>
            <a:r>
              <a:rPr lang="en-US" dirty="0"/>
              <a:t>        A.  BY QUESTIONING THE JUSTICE OF GOD (Mal 2:17)</a:t>
            </a:r>
          </a:p>
          <a:p>
            <a:r>
              <a:rPr lang="en-US" dirty="0"/>
              <a:t>              1.   They had wearied God with their words </a:t>
            </a:r>
            <a:br>
              <a:rPr lang="en-US" dirty="0"/>
            </a:br>
            <a:r>
              <a:rPr lang="en-US" dirty="0"/>
              <a:t>              2.   Especially regarding His justice - for they said that those who do evil is good in </a:t>
            </a:r>
            <a:br>
              <a:rPr lang="en-US" dirty="0"/>
            </a:br>
            <a:r>
              <a:rPr lang="en-US" dirty="0"/>
              <a:t>                    God’s sight, that He even delights in them </a:t>
            </a:r>
            <a:br>
              <a:rPr lang="en-US" dirty="0"/>
            </a:br>
            <a:r>
              <a:rPr lang="en-US" dirty="0"/>
              <a:t>        B.  THE LORD’S RESPONSE WILL BE TO SEND HIS MESSENGER (Mal 3:1-5) 1</a:t>
            </a:r>
            <a:br>
              <a:rPr lang="en-US" dirty="0"/>
            </a:br>
            <a:r>
              <a:rPr lang="en-US" dirty="0"/>
              <a:t>              1.  First, the “messenger” who will prepare His way for Him (Mal 3:1)   </a:t>
            </a:r>
            <a:br>
              <a:rPr lang="en-US" dirty="0"/>
            </a:br>
            <a:r>
              <a:rPr lang="en-US" dirty="0"/>
              <a:t>              2.  A clear reference to John the Baptist (Compare Isa 40:3; Mt 3:1-3; 11:7-10)..       </a:t>
            </a:r>
            <a:br>
              <a:rPr lang="en-US" dirty="0"/>
            </a:br>
            <a:r>
              <a:rPr lang="en-US" dirty="0"/>
              <a:t>              3.  Then will appear the “Messenger of the covenant” (Mal 3:1b; Mt 26:26-28). </a:t>
            </a:r>
            <a:br>
              <a:rPr lang="en-US" dirty="0"/>
            </a:br>
            <a:r>
              <a:rPr lang="en-US" dirty="0"/>
              <a:t>              4.  His coming will be one to purge His people (Mal 3:2-5)  </a:t>
            </a:r>
          </a:p>
          <a:p>
            <a:pPr marL="400050" indent="-400050">
              <a:buAutoNum type="romanUcPeriod" startAt="5"/>
            </a:pPr>
            <a:r>
              <a:rPr lang="en-US" b="1" dirty="0"/>
              <a:t>THEY WERE FORSAKING GOD’S ORDINANCES </a:t>
            </a:r>
            <a:r>
              <a:rPr lang="en-US" dirty="0"/>
              <a:t>(3:6-12)</a:t>
            </a:r>
            <a:br>
              <a:rPr lang="en-US" dirty="0"/>
            </a:br>
            <a:r>
              <a:rPr lang="en-US" dirty="0"/>
              <a:t>        A. GOD CHARGES THEM WITH INCONSISTENCY. (Mal 3:6-12) </a:t>
            </a:r>
            <a:br>
              <a:rPr lang="en-US" dirty="0"/>
            </a:br>
            <a:r>
              <a:rPr lang="en-US" dirty="0"/>
              <a:t>        B.  Their tithes as a case in point (Mal 3:8-12) </a:t>
            </a:r>
          </a:p>
          <a:p>
            <a:pPr marL="400050" indent="-400050">
              <a:buAutoNum type="romanUcPeriod" startAt="5"/>
            </a:pPr>
            <a:r>
              <a:rPr lang="en-US" b="1" dirty="0"/>
              <a:t>THEY WERE DESPISING GOD’S SERVICE </a:t>
            </a:r>
            <a:r>
              <a:rPr lang="en-US" dirty="0"/>
              <a:t>(3:13-15) - by saying it was vain to serve God</a:t>
            </a:r>
          </a:p>
          <a:p>
            <a:pPr marL="400050" indent="-400050">
              <a:buAutoNum type="romanUcPeriod" startAt="5"/>
            </a:pPr>
            <a:r>
              <a:rPr lang="en-US" b="1" dirty="0"/>
              <a:t>YET SOME BEGAN TO HEED MALACHI’S MESSAGE </a:t>
            </a:r>
            <a:r>
              <a:rPr lang="en-US" dirty="0"/>
              <a:t>(3:16-4:6) -  there were those who feared the Lord (Mal 3:16-4:6)</a:t>
            </a:r>
          </a:p>
          <a:p>
            <a:pPr marL="400050" indent="-400050">
              <a:buAutoNum type="romanUcPeriod" startAt="5"/>
            </a:pPr>
            <a:endParaRPr lang="en-US" dirty="0"/>
          </a:p>
        </p:txBody>
      </p:sp>
    </p:spTree>
    <p:extLst>
      <p:ext uri="{BB962C8B-B14F-4D97-AF65-F5344CB8AC3E}">
        <p14:creationId xmlns:p14="http://schemas.microsoft.com/office/powerpoint/2010/main" val="180894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EAC9EC-C53F-3F41-9890-B65723D40A1B}"/>
              </a:ext>
            </a:extLst>
          </p:cNvPr>
          <p:cNvSpPr/>
          <p:nvPr/>
        </p:nvSpPr>
        <p:spPr>
          <a:xfrm>
            <a:off x="152400" y="304800"/>
            <a:ext cx="8610600" cy="3139321"/>
          </a:xfrm>
          <a:prstGeom prst="rect">
            <a:avLst/>
          </a:prstGeom>
        </p:spPr>
        <p:txBody>
          <a:bodyPr wrap="square">
            <a:spAutoFit/>
          </a:bodyPr>
          <a:lstStyle/>
          <a:p>
            <a:r>
              <a:rPr lang="en-US" sz="2400" b="1" u="sng" dirty="0"/>
              <a:t>CONCLUSION</a:t>
            </a:r>
            <a:endParaRPr lang="en-US" sz="2400" dirty="0"/>
          </a:p>
          <a:p>
            <a:r>
              <a:rPr lang="en-US" sz="2000" dirty="0"/>
              <a:t>Let the book of Malachi be a guide as to when one’s religion is showing signs of spiritual and moral decay!   Certainly, God is worthy of our best, and we should do what we can to make sure these words prove true: “</a:t>
            </a:r>
            <a:r>
              <a:rPr lang="en-US" sz="2000" i="1" dirty="0"/>
              <a:t>For from the rising of the sun to its setting my name will be great among the nations, and in every place incense will be offered to my name, and a pure offering. For my name will be great among the nations, says the Lord of hosts</a:t>
            </a:r>
            <a:r>
              <a:rPr lang="en-US" sz="2000" dirty="0"/>
              <a:t>”  (Mal 1:11)</a:t>
            </a:r>
          </a:p>
          <a:p>
            <a:endParaRPr lang="en-US" dirty="0"/>
          </a:p>
          <a:p>
            <a:endParaRPr lang="en-US" dirty="0"/>
          </a:p>
          <a:p>
            <a:endParaRPr lang="en-US" dirty="0"/>
          </a:p>
        </p:txBody>
      </p:sp>
      <p:sp>
        <p:nvSpPr>
          <p:cNvPr id="3" name="TextBox 2">
            <a:extLst>
              <a:ext uri="{FF2B5EF4-FFF2-40B4-BE49-F238E27FC236}">
                <a16:creationId xmlns:a16="http://schemas.microsoft.com/office/drawing/2014/main" id="{2DC7F432-47C0-D94F-9AEA-1DDFB432006B}"/>
              </a:ext>
            </a:extLst>
          </p:cNvPr>
          <p:cNvSpPr txBox="1"/>
          <p:nvPr/>
        </p:nvSpPr>
        <p:spPr>
          <a:xfrm>
            <a:off x="152400" y="2667000"/>
            <a:ext cx="8839200" cy="2862322"/>
          </a:xfrm>
          <a:prstGeom prst="rect">
            <a:avLst/>
          </a:prstGeom>
          <a:solidFill>
            <a:srgbClr val="FFC000"/>
          </a:solidFill>
        </p:spPr>
        <p:txBody>
          <a:bodyPr wrap="square" rtlCol="0">
            <a:spAutoFit/>
          </a:bodyPr>
          <a:lstStyle/>
          <a:p>
            <a:r>
              <a:rPr lang="en-US" sz="2000" dirty="0"/>
              <a:t>The book of Malachi , as well as the Old Testament, concludes with a command, promise, and warning.  </a:t>
            </a:r>
            <a:r>
              <a:rPr lang="en-US" sz="2000" b="1" dirty="0"/>
              <a:t>The command</a:t>
            </a:r>
            <a:r>
              <a:rPr lang="en-US" sz="2000" dirty="0"/>
              <a:t>: “</a:t>
            </a:r>
            <a:r>
              <a:rPr lang="en-US" sz="2000" i="1" dirty="0"/>
              <a:t>Keep the Law </a:t>
            </a:r>
            <a:r>
              <a:rPr lang="en-US" sz="2000" dirty="0"/>
              <a:t>“ (4:4); </a:t>
            </a:r>
            <a:r>
              <a:rPr lang="en-US" sz="2000" b="1" dirty="0"/>
              <a:t>the promise</a:t>
            </a:r>
            <a:r>
              <a:rPr lang="en-US" sz="2000" dirty="0"/>
              <a:t>: “</a:t>
            </a:r>
            <a:r>
              <a:rPr lang="en-US" sz="2000" i="1" dirty="0"/>
              <a:t>I will send Elijah</a:t>
            </a:r>
            <a:r>
              <a:rPr lang="en-US" sz="2000" dirty="0"/>
              <a:t>” (John the Baptist, 3:1, 4:5);  </a:t>
            </a:r>
            <a:r>
              <a:rPr lang="en-US" sz="2000" b="1" dirty="0"/>
              <a:t>the warning</a:t>
            </a:r>
            <a:r>
              <a:rPr lang="en-US" sz="2000" dirty="0"/>
              <a:t>: ”</a:t>
            </a:r>
            <a:r>
              <a:rPr lang="en-US" sz="2000" i="1" dirty="0"/>
              <a:t>Be ready or a curse will come</a:t>
            </a:r>
            <a:r>
              <a:rPr lang="en-US" sz="2000" dirty="0"/>
              <a:t>” (4:6).   </a:t>
            </a:r>
          </a:p>
          <a:p>
            <a:endParaRPr lang="en-US" sz="2000" dirty="0"/>
          </a:p>
          <a:p>
            <a:r>
              <a:rPr lang="en-US" sz="2000" dirty="0"/>
              <a:t>As we close out the Old Testament let us recall the words of the inspired apostle: “Whatever was written in former days was written for our instruction, that through endurance and through the encouragement of the Scriptures we might have hope” (Ro. 15:4; 1 Cor. 10:11).</a:t>
            </a:r>
            <a:endParaRPr lang="en-US" dirty="0"/>
          </a:p>
        </p:txBody>
      </p:sp>
      <p:sp>
        <p:nvSpPr>
          <p:cNvPr id="4" name="TextBox 3">
            <a:extLst>
              <a:ext uri="{FF2B5EF4-FFF2-40B4-BE49-F238E27FC236}">
                <a16:creationId xmlns:a16="http://schemas.microsoft.com/office/drawing/2014/main" id="{AA0D95A7-9830-FA4D-820B-6AF254C0DB93}"/>
              </a:ext>
            </a:extLst>
          </p:cNvPr>
          <p:cNvSpPr txBox="1"/>
          <p:nvPr/>
        </p:nvSpPr>
        <p:spPr>
          <a:xfrm>
            <a:off x="142875" y="5730121"/>
            <a:ext cx="8839200" cy="707886"/>
          </a:xfrm>
          <a:prstGeom prst="rect">
            <a:avLst/>
          </a:prstGeom>
          <a:noFill/>
          <a:ln w="28575">
            <a:solidFill>
              <a:schemeClr val="tx1"/>
            </a:solidFill>
          </a:ln>
        </p:spPr>
        <p:txBody>
          <a:bodyPr wrap="square" rtlCol="0">
            <a:spAutoFit/>
          </a:bodyPr>
          <a:lstStyle/>
          <a:p>
            <a:r>
              <a:rPr lang="en-US" sz="2000" dirty="0"/>
              <a:t>“Now these things happened to them as an example, but they were written down for our instruction, on whom the end of the ages has come” (read 1 Cor. 10:1-13).</a:t>
            </a:r>
          </a:p>
        </p:txBody>
      </p:sp>
    </p:spTree>
    <p:extLst>
      <p:ext uri="{BB962C8B-B14F-4D97-AF65-F5344CB8AC3E}">
        <p14:creationId xmlns:p14="http://schemas.microsoft.com/office/powerpoint/2010/main" val="314399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Malachi</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086600" y="5334000"/>
            <a:ext cx="2438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102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5626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066800" y="3657600"/>
            <a:ext cx="1295400" cy="615553"/>
          </a:xfrm>
          <a:prstGeom prst="rect">
            <a:avLst/>
          </a:prstGeom>
          <a:noFill/>
        </p:spPr>
        <p:txBody>
          <a:bodyPr wrap="square" rtlCol="0">
            <a:spAutoFit/>
          </a:bodyPr>
          <a:lstStyle/>
          <a:p>
            <a:r>
              <a:rPr lang="en-US" dirty="0"/>
              <a:t>      </a:t>
            </a:r>
            <a:r>
              <a:rPr lang="en-US" sz="1600" dirty="0"/>
              <a:t>Chapter</a:t>
            </a:r>
          </a:p>
          <a:p>
            <a:r>
              <a:rPr lang="en-US" sz="1600" dirty="0"/>
              <a:t>          1:1-5</a:t>
            </a:r>
          </a:p>
        </p:txBody>
      </p:sp>
      <p:sp>
        <p:nvSpPr>
          <p:cNvPr id="118" name="TextBox 117"/>
          <p:cNvSpPr txBox="1"/>
          <p:nvPr/>
        </p:nvSpPr>
        <p:spPr>
          <a:xfrm>
            <a:off x="4572000" y="3657600"/>
            <a:ext cx="2743200" cy="584775"/>
          </a:xfrm>
          <a:prstGeom prst="rect">
            <a:avLst/>
          </a:prstGeom>
          <a:noFill/>
        </p:spPr>
        <p:txBody>
          <a:bodyPr wrap="square" rtlCol="0">
            <a:spAutoFit/>
          </a:bodyPr>
          <a:lstStyle/>
          <a:p>
            <a:r>
              <a:rPr lang="en-US" sz="1600" dirty="0"/>
              <a:t>           Chapters</a:t>
            </a:r>
          </a:p>
          <a:p>
            <a:r>
              <a:rPr lang="en-US" sz="1600" dirty="0"/>
              <a:t>            2:10-3:15</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14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4290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11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H="1">
            <a:off x="0" y="4876800"/>
            <a:ext cx="8305800" cy="168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124200" y="3657600"/>
            <a:ext cx="1939899" cy="584775"/>
          </a:xfrm>
          <a:prstGeom prst="rect">
            <a:avLst/>
          </a:prstGeom>
          <a:noFill/>
        </p:spPr>
        <p:txBody>
          <a:bodyPr wrap="square" rtlCol="0">
            <a:spAutoFit/>
          </a:bodyPr>
          <a:lstStyle/>
          <a:p>
            <a:r>
              <a:rPr lang="en-US" sz="1600" dirty="0"/>
              <a:t>Chapters</a:t>
            </a:r>
          </a:p>
          <a:p>
            <a:r>
              <a:rPr lang="en-US" sz="1600" dirty="0"/>
              <a:t>  1:6-2:9</a:t>
            </a:r>
          </a:p>
        </p:txBody>
      </p:sp>
      <p:cxnSp>
        <p:nvCxnSpPr>
          <p:cNvPr id="38" name="Straight Connector 37"/>
          <p:cNvCxnSpPr/>
          <p:nvPr/>
        </p:nvCxnSpPr>
        <p:spPr>
          <a:xfrm rot="5400000">
            <a:off x="5448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162800" y="3657600"/>
            <a:ext cx="1027101" cy="584775"/>
          </a:xfrm>
          <a:prstGeom prst="rect">
            <a:avLst/>
          </a:prstGeom>
          <a:noFill/>
        </p:spPr>
        <p:txBody>
          <a:bodyPr wrap="square" rtlCol="0">
            <a:spAutoFit/>
          </a:bodyPr>
          <a:lstStyle/>
          <a:p>
            <a:r>
              <a:rPr lang="en-US" sz="1600" dirty="0"/>
              <a:t>Chapters</a:t>
            </a:r>
          </a:p>
          <a:p>
            <a:r>
              <a:rPr lang="en-US" sz="1600" dirty="0"/>
              <a:t> 3:16-4:6</a:t>
            </a:r>
          </a:p>
        </p:txBody>
      </p:sp>
      <p:cxnSp>
        <p:nvCxnSpPr>
          <p:cNvPr id="43" name="Straight Connector 42"/>
          <p:cNvCxnSpPr/>
          <p:nvPr/>
        </p:nvCxnSpPr>
        <p:spPr>
          <a:xfrm rot="5400000">
            <a:off x="6400800" y="4572000"/>
            <a:ext cx="609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095500" y="4533900"/>
            <a:ext cx="685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066800" y="4267200"/>
            <a:ext cx="1446344" cy="369332"/>
          </a:xfrm>
          <a:prstGeom prst="rect">
            <a:avLst/>
          </a:prstGeom>
          <a:noFill/>
        </p:spPr>
        <p:txBody>
          <a:bodyPr wrap="square" rtlCol="0">
            <a:spAutoFit/>
          </a:bodyPr>
          <a:lstStyle/>
          <a:p>
            <a:r>
              <a:rPr lang="en-US" dirty="0"/>
              <a:t>Theological</a:t>
            </a:r>
          </a:p>
        </p:txBody>
      </p:sp>
      <p:sp>
        <p:nvSpPr>
          <p:cNvPr id="62" name="TextBox 61"/>
          <p:cNvSpPr txBox="1"/>
          <p:nvPr/>
        </p:nvSpPr>
        <p:spPr>
          <a:xfrm>
            <a:off x="4191000" y="4267200"/>
            <a:ext cx="1143000" cy="369332"/>
          </a:xfrm>
          <a:prstGeom prst="rect">
            <a:avLst/>
          </a:prstGeom>
          <a:noFill/>
        </p:spPr>
        <p:txBody>
          <a:bodyPr wrap="square" rtlCol="0">
            <a:spAutoFit/>
          </a:bodyPr>
          <a:lstStyle/>
          <a:p>
            <a:r>
              <a:rPr lang="en-US" dirty="0"/>
              <a:t>Historical</a:t>
            </a:r>
          </a:p>
        </p:txBody>
      </p:sp>
      <p:sp>
        <p:nvSpPr>
          <p:cNvPr id="72" name="TextBox 71"/>
          <p:cNvSpPr txBox="1"/>
          <p:nvPr/>
        </p:nvSpPr>
        <p:spPr>
          <a:xfrm>
            <a:off x="6858000" y="4267200"/>
            <a:ext cx="1430314" cy="369332"/>
          </a:xfrm>
          <a:prstGeom prst="rect">
            <a:avLst/>
          </a:prstGeom>
          <a:noFill/>
        </p:spPr>
        <p:txBody>
          <a:bodyPr wrap="square" rtlCol="0">
            <a:spAutoFit/>
          </a:bodyPr>
          <a:lstStyle/>
          <a:p>
            <a:r>
              <a:rPr lang="en-US" dirty="0"/>
              <a:t>Prophetical</a:t>
            </a:r>
          </a:p>
        </p:txBody>
      </p:sp>
      <p:sp>
        <p:nvSpPr>
          <p:cNvPr id="74" name="TextBox 73"/>
          <p:cNvSpPr txBox="1"/>
          <p:nvPr/>
        </p:nvSpPr>
        <p:spPr>
          <a:xfrm>
            <a:off x="1066800" y="4572000"/>
            <a:ext cx="1325260" cy="369332"/>
          </a:xfrm>
          <a:prstGeom prst="rect">
            <a:avLst/>
          </a:prstGeom>
          <a:noFill/>
        </p:spPr>
        <p:txBody>
          <a:bodyPr wrap="square" rtlCol="0">
            <a:spAutoFit/>
          </a:bodyPr>
          <a:lstStyle/>
          <a:p>
            <a:r>
              <a:rPr lang="en-US" dirty="0"/>
              <a:t>Looking up</a:t>
            </a:r>
          </a:p>
        </p:txBody>
      </p:sp>
      <p:sp>
        <p:nvSpPr>
          <p:cNvPr id="81" name="TextBox 80"/>
          <p:cNvSpPr txBox="1"/>
          <p:nvPr/>
        </p:nvSpPr>
        <p:spPr>
          <a:xfrm>
            <a:off x="4114800" y="4572000"/>
            <a:ext cx="1524000" cy="369332"/>
          </a:xfrm>
          <a:prstGeom prst="rect">
            <a:avLst/>
          </a:prstGeom>
          <a:noFill/>
        </p:spPr>
        <p:txBody>
          <a:bodyPr wrap="square" rtlCol="0">
            <a:spAutoFit/>
          </a:bodyPr>
          <a:lstStyle/>
          <a:p>
            <a:r>
              <a:rPr lang="en-US" dirty="0"/>
              <a:t> Looking in</a:t>
            </a:r>
          </a:p>
        </p:txBody>
      </p:sp>
      <p:sp>
        <p:nvSpPr>
          <p:cNvPr id="85" name="TextBox 84"/>
          <p:cNvSpPr txBox="1"/>
          <p:nvPr/>
        </p:nvSpPr>
        <p:spPr>
          <a:xfrm>
            <a:off x="6661873" y="4526949"/>
            <a:ext cx="1999841" cy="369332"/>
          </a:xfrm>
          <a:prstGeom prst="rect">
            <a:avLst/>
          </a:prstGeom>
          <a:noFill/>
        </p:spPr>
        <p:txBody>
          <a:bodyPr wrap="square" rtlCol="0">
            <a:spAutoFit/>
          </a:bodyPr>
          <a:lstStyle/>
          <a:p>
            <a:r>
              <a:rPr lang="en-US" dirty="0"/>
              <a:t> Looking Ahead</a:t>
            </a:r>
          </a:p>
        </p:txBody>
      </p:sp>
      <p:sp>
        <p:nvSpPr>
          <p:cNvPr id="87" name="TextBox 86"/>
          <p:cNvSpPr txBox="1"/>
          <p:nvPr/>
        </p:nvSpPr>
        <p:spPr>
          <a:xfrm>
            <a:off x="3962400" y="1524000"/>
            <a:ext cx="1386403" cy="369332"/>
          </a:xfrm>
          <a:prstGeom prst="rect">
            <a:avLst/>
          </a:prstGeom>
          <a:noFill/>
        </p:spPr>
        <p:txBody>
          <a:bodyPr wrap="square" rtlCol="0">
            <a:spAutoFit/>
          </a:bodyPr>
          <a:lstStyle/>
          <a:p>
            <a:r>
              <a:rPr lang="en-US" b="1" dirty="0">
                <a:latin typeface="Arial Black" pitchFamily="34" charset="0"/>
              </a:rPr>
              <a:t> Rebuke</a:t>
            </a:r>
          </a:p>
        </p:txBody>
      </p:sp>
      <p:sp>
        <p:nvSpPr>
          <p:cNvPr id="88" name="TextBox 87"/>
          <p:cNvSpPr txBox="1"/>
          <p:nvPr/>
        </p:nvSpPr>
        <p:spPr>
          <a:xfrm>
            <a:off x="1524000" y="1524000"/>
            <a:ext cx="773545" cy="369332"/>
          </a:xfrm>
          <a:prstGeom prst="rect">
            <a:avLst/>
          </a:prstGeom>
          <a:noFill/>
        </p:spPr>
        <p:txBody>
          <a:bodyPr wrap="square" rtlCol="0">
            <a:spAutoFit/>
          </a:bodyPr>
          <a:lstStyle/>
          <a:p>
            <a:r>
              <a:rPr lang="en-US" dirty="0">
                <a:latin typeface="Arial Black" pitchFamily="34" charset="0"/>
              </a:rPr>
              <a:t>Love</a:t>
            </a:r>
          </a:p>
        </p:txBody>
      </p:sp>
      <p:sp>
        <p:nvSpPr>
          <p:cNvPr id="89" name="TextBox 88"/>
          <p:cNvSpPr txBox="1"/>
          <p:nvPr/>
        </p:nvSpPr>
        <p:spPr>
          <a:xfrm>
            <a:off x="2590800" y="1981200"/>
            <a:ext cx="2197409" cy="338554"/>
          </a:xfrm>
          <a:prstGeom prst="rect">
            <a:avLst/>
          </a:prstGeom>
          <a:noFill/>
        </p:spPr>
        <p:txBody>
          <a:bodyPr wrap="square" rtlCol="0">
            <a:spAutoFit/>
          </a:bodyPr>
          <a:lstStyle/>
          <a:p>
            <a:r>
              <a:rPr lang="en-US" sz="1600" b="1" dirty="0"/>
              <a:t>  Against the Priests</a:t>
            </a:r>
          </a:p>
        </p:txBody>
      </p:sp>
      <p:sp>
        <p:nvSpPr>
          <p:cNvPr id="90" name="TextBox 89"/>
          <p:cNvSpPr txBox="1"/>
          <p:nvPr/>
        </p:nvSpPr>
        <p:spPr>
          <a:xfrm>
            <a:off x="4800600" y="1981200"/>
            <a:ext cx="1853969" cy="338554"/>
          </a:xfrm>
          <a:prstGeom prst="rect">
            <a:avLst/>
          </a:prstGeom>
          <a:noFill/>
        </p:spPr>
        <p:txBody>
          <a:bodyPr wrap="none" rtlCol="0">
            <a:spAutoFit/>
          </a:bodyPr>
          <a:lstStyle/>
          <a:p>
            <a:r>
              <a:rPr lang="en-US" sz="1600" b="1" dirty="0"/>
              <a:t>Against the People</a:t>
            </a:r>
          </a:p>
        </p:txBody>
      </p:sp>
      <p:sp>
        <p:nvSpPr>
          <p:cNvPr id="91" name="TextBox 90"/>
          <p:cNvSpPr txBox="1"/>
          <p:nvPr/>
        </p:nvSpPr>
        <p:spPr>
          <a:xfrm>
            <a:off x="7064902" y="1522525"/>
            <a:ext cx="1295400" cy="369332"/>
          </a:xfrm>
          <a:prstGeom prst="rect">
            <a:avLst/>
          </a:prstGeom>
          <a:noFill/>
        </p:spPr>
        <p:txBody>
          <a:bodyPr wrap="square" rtlCol="0">
            <a:spAutoFit/>
          </a:bodyPr>
          <a:lstStyle/>
          <a:p>
            <a:r>
              <a:rPr lang="en-US" dirty="0">
                <a:latin typeface="Arial Black" pitchFamily="34" charset="0"/>
              </a:rPr>
              <a:t>   Hope</a:t>
            </a:r>
          </a:p>
        </p:txBody>
      </p:sp>
      <p:sp>
        <p:nvSpPr>
          <p:cNvPr id="92" name="TextBox 91"/>
          <p:cNvSpPr txBox="1"/>
          <p:nvPr/>
        </p:nvSpPr>
        <p:spPr>
          <a:xfrm>
            <a:off x="1260678" y="2294439"/>
            <a:ext cx="1913048" cy="784830"/>
          </a:xfrm>
          <a:prstGeom prst="rect">
            <a:avLst/>
          </a:prstGeom>
          <a:noFill/>
        </p:spPr>
        <p:txBody>
          <a:bodyPr wrap="square" rtlCol="0">
            <a:spAutoFit/>
          </a:bodyPr>
          <a:lstStyle/>
          <a:p>
            <a:pPr>
              <a:buFont typeface="Arial" pitchFamily="34" charset="0"/>
              <a:buChar char="•"/>
            </a:pPr>
            <a:r>
              <a:rPr lang="en-US" sz="1500" u="sng" dirty="0"/>
              <a:t>Unconditional</a:t>
            </a:r>
          </a:p>
          <a:p>
            <a:pPr>
              <a:buFont typeface="Arial" pitchFamily="34" charset="0"/>
              <a:buChar char="•"/>
            </a:pPr>
            <a:r>
              <a:rPr lang="en-US" sz="1500" u="sng" dirty="0"/>
              <a:t>Almighty</a:t>
            </a:r>
          </a:p>
          <a:p>
            <a:pPr>
              <a:buFont typeface="Arial" pitchFamily="34" charset="0"/>
              <a:buChar char="•"/>
            </a:pPr>
            <a:r>
              <a:rPr lang="en-US" sz="1500" u="sng" dirty="0"/>
              <a:t>Sovereign</a:t>
            </a:r>
          </a:p>
        </p:txBody>
      </p:sp>
      <p:sp>
        <p:nvSpPr>
          <p:cNvPr id="93" name="TextBox 92"/>
          <p:cNvSpPr txBox="1"/>
          <p:nvPr/>
        </p:nvSpPr>
        <p:spPr>
          <a:xfrm>
            <a:off x="2895600" y="2286000"/>
            <a:ext cx="1410964" cy="1492716"/>
          </a:xfrm>
          <a:prstGeom prst="rect">
            <a:avLst/>
          </a:prstGeom>
          <a:noFill/>
        </p:spPr>
        <p:txBody>
          <a:bodyPr wrap="square" rtlCol="0">
            <a:spAutoFit/>
          </a:bodyPr>
          <a:lstStyle/>
          <a:p>
            <a:pPr>
              <a:buFont typeface="Arial" pitchFamily="34" charset="0"/>
              <a:buChar char="•"/>
            </a:pPr>
            <a:r>
              <a:rPr lang="en-US" sz="1500" u="sng" dirty="0"/>
              <a:t>Irreverence</a:t>
            </a:r>
          </a:p>
          <a:p>
            <a:pPr>
              <a:buFont typeface="Arial" pitchFamily="34" charset="0"/>
              <a:buChar char="•"/>
            </a:pPr>
            <a:r>
              <a:rPr lang="en-US" sz="1500" u="sng" dirty="0"/>
              <a:t>Disobedience</a:t>
            </a:r>
          </a:p>
          <a:p>
            <a:pPr>
              <a:buFont typeface="Arial" pitchFamily="34" charset="0"/>
              <a:buChar char="•"/>
            </a:pPr>
            <a:r>
              <a:rPr lang="en-US" sz="1500" u="sng" dirty="0"/>
              <a:t>Cynicism</a:t>
            </a:r>
          </a:p>
          <a:p>
            <a:pPr>
              <a:buFont typeface="Arial" pitchFamily="34" charset="0"/>
              <a:buChar char="•"/>
            </a:pPr>
            <a:r>
              <a:rPr lang="en-US" sz="1500" u="sng" dirty="0"/>
              <a:t>Hypocrisy</a:t>
            </a:r>
          </a:p>
          <a:p>
            <a:pPr>
              <a:buFont typeface="Arial" pitchFamily="34" charset="0"/>
              <a:buChar char="•"/>
            </a:pPr>
            <a:r>
              <a:rPr lang="en-US" sz="1500" u="sng" dirty="0"/>
              <a:t>Offense</a:t>
            </a:r>
          </a:p>
          <a:p>
            <a:pPr>
              <a:buFont typeface="Arial" pitchFamily="34" charset="0"/>
              <a:buChar char="•"/>
            </a:pPr>
            <a:endParaRPr lang="en-US" sz="1600" dirty="0"/>
          </a:p>
        </p:txBody>
      </p:sp>
      <p:sp>
        <p:nvSpPr>
          <p:cNvPr id="94" name="TextBox 93"/>
          <p:cNvSpPr txBox="1"/>
          <p:nvPr/>
        </p:nvSpPr>
        <p:spPr>
          <a:xfrm>
            <a:off x="4721813" y="2281535"/>
            <a:ext cx="2190192" cy="1261884"/>
          </a:xfrm>
          <a:prstGeom prst="rect">
            <a:avLst/>
          </a:prstGeom>
          <a:noFill/>
        </p:spPr>
        <p:txBody>
          <a:bodyPr wrap="square" rtlCol="0">
            <a:spAutoFit/>
          </a:bodyPr>
          <a:lstStyle/>
          <a:p>
            <a:pPr>
              <a:buFont typeface="Arial" pitchFamily="34" charset="0"/>
              <a:buChar char="•"/>
            </a:pPr>
            <a:r>
              <a:rPr lang="en-US" sz="1500" u="sng" dirty="0"/>
              <a:t>Intermarriage</a:t>
            </a:r>
          </a:p>
          <a:p>
            <a:pPr>
              <a:buFont typeface="Arial" pitchFamily="34" charset="0"/>
              <a:buChar char="•"/>
            </a:pPr>
            <a:r>
              <a:rPr lang="en-US" sz="1500" u="sng" dirty="0"/>
              <a:t>Indifference</a:t>
            </a:r>
          </a:p>
          <a:p>
            <a:pPr>
              <a:buFont typeface="Arial" pitchFamily="34" charset="0"/>
              <a:buChar char="•"/>
            </a:pPr>
            <a:r>
              <a:rPr lang="en-US" sz="1500" u="sng" dirty="0"/>
              <a:t>Robbing God/No tithes</a:t>
            </a:r>
          </a:p>
          <a:p>
            <a:pPr>
              <a:buFont typeface="Arial" pitchFamily="34" charset="0"/>
              <a:buChar char="•"/>
            </a:pPr>
            <a:r>
              <a:rPr lang="en-US" sz="1500" u="sng" dirty="0"/>
              <a:t>Blasphemy</a:t>
            </a:r>
          </a:p>
          <a:p>
            <a:pPr>
              <a:buFont typeface="Arial" pitchFamily="34" charset="0"/>
              <a:buChar char="•"/>
            </a:pPr>
            <a:endParaRPr lang="en-US" sz="1600" dirty="0"/>
          </a:p>
        </p:txBody>
      </p:sp>
      <p:sp>
        <p:nvSpPr>
          <p:cNvPr id="96" name="TextBox 95"/>
          <p:cNvSpPr txBox="1"/>
          <p:nvPr/>
        </p:nvSpPr>
        <p:spPr>
          <a:xfrm>
            <a:off x="7177164" y="2191434"/>
            <a:ext cx="910827" cy="1015663"/>
          </a:xfrm>
          <a:prstGeom prst="rect">
            <a:avLst/>
          </a:prstGeom>
          <a:noFill/>
        </p:spPr>
        <p:txBody>
          <a:bodyPr wrap="square" rtlCol="0">
            <a:spAutoFit/>
          </a:bodyPr>
          <a:lstStyle/>
          <a:p>
            <a:pPr>
              <a:buFont typeface="Arial" pitchFamily="34" charset="0"/>
              <a:buChar char="•"/>
            </a:pPr>
            <a:r>
              <a:rPr lang="en-US" sz="1500" u="sng" dirty="0"/>
              <a:t>Fire</a:t>
            </a:r>
          </a:p>
          <a:p>
            <a:pPr>
              <a:buFont typeface="Arial" pitchFamily="34" charset="0"/>
              <a:buChar char="•"/>
            </a:pPr>
            <a:r>
              <a:rPr lang="en-US" sz="1500" u="sng" dirty="0"/>
              <a:t>Healing</a:t>
            </a:r>
          </a:p>
          <a:p>
            <a:pPr>
              <a:buFont typeface="Arial" pitchFamily="34" charset="0"/>
              <a:buChar char="•"/>
            </a:pPr>
            <a:r>
              <a:rPr lang="en-US" sz="1500" u="sng" dirty="0"/>
              <a:t>“Elijah”</a:t>
            </a:r>
          </a:p>
          <a:p>
            <a:pPr>
              <a:buFont typeface="Arial" pitchFamily="34" charset="0"/>
              <a:buChar char="•"/>
            </a:pPr>
            <a:r>
              <a:rPr lang="en-US" sz="1500" u="sng" dirty="0"/>
              <a:t>Family</a:t>
            </a:r>
          </a:p>
        </p:txBody>
      </p:sp>
      <p:sp>
        <p:nvSpPr>
          <p:cNvPr id="97" name="TextBox 96"/>
          <p:cNvSpPr txBox="1"/>
          <p:nvPr/>
        </p:nvSpPr>
        <p:spPr>
          <a:xfrm>
            <a:off x="1066800" y="4876800"/>
            <a:ext cx="9055539" cy="584775"/>
          </a:xfrm>
          <a:prstGeom prst="rect">
            <a:avLst/>
          </a:prstGeom>
          <a:noFill/>
        </p:spPr>
        <p:txBody>
          <a:bodyPr wrap="square" rtlCol="0">
            <a:spAutoFit/>
          </a:bodyPr>
          <a:lstStyle/>
          <a:p>
            <a:r>
              <a:rPr lang="en-US" sz="1600" dirty="0"/>
              <a:t>God cites the priest and the people with failure to keep His covenant but offers the </a:t>
            </a:r>
          </a:p>
          <a:p>
            <a:r>
              <a:rPr lang="en-US" sz="1600" dirty="0"/>
              <a:t>hope of the Messiah…</a:t>
            </a:r>
          </a:p>
        </p:txBody>
      </p:sp>
      <p:sp>
        <p:nvSpPr>
          <p:cNvPr id="98" name="TextBox 97"/>
          <p:cNvSpPr txBox="1"/>
          <p:nvPr/>
        </p:nvSpPr>
        <p:spPr>
          <a:xfrm>
            <a:off x="1157932" y="5350877"/>
            <a:ext cx="7165354" cy="769441"/>
          </a:xfrm>
          <a:prstGeom prst="rect">
            <a:avLst/>
          </a:prstGeom>
          <a:noFill/>
        </p:spPr>
        <p:txBody>
          <a:bodyPr wrap="square" rtlCol="0">
            <a:spAutoFit/>
          </a:bodyPr>
          <a:lstStyle/>
          <a:p>
            <a:r>
              <a:rPr lang="en-US" sz="1600" dirty="0"/>
              <a:t> </a:t>
            </a:r>
            <a:r>
              <a:rPr lang="en-US" sz="1400" dirty="0"/>
              <a:t>“</a:t>
            </a:r>
            <a:r>
              <a:rPr lang="en-US" sz="1400" dirty="0">
                <a:latin typeface="Arial Narrow" pitchFamily="34" charset="0"/>
              </a:rPr>
              <a:t>Behold, I am going to send My messenger, and He will clear the way before Me,.  And the Lord, Whom you seek, will suddenly come to His temple; and the messenger of the covenant, in whom You delight, behold, He is coming, says the Lord of hosts.” (3:1) </a:t>
            </a:r>
          </a:p>
        </p:txBody>
      </p:sp>
      <p:sp>
        <p:nvSpPr>
          <p:cNvPr id="102" name="TextBox 101"/>
          <p:cNvSpPr txBox="1"/>
          <p:nvPr/>
        </p:nvSpPr>
        <p:spPr>
          <a:xfrm>
            <a:off x="1137346" y="6034445"/>
            <a:ext cx="7183386" cy="554742"/>
          </a:xfrm>
          <a:prstGeom prst="rect">
            <a:avLst/>
          </a:prstGeom>
          <a:noFill/>
        </p:spPr>
        <p:txBody>
          <a:bodyPr wrap="square" rtlCol="0">
            <a:spAutoFit/>
          </a:bodyPr>
          <a:lstStyle/>
          <a:p>
            <a:r>
              <a:rPr lang="en-US" sz="1500" dirty="0"/>
              <a:t>Malachi anticipates the coming of Christ, who will fulfill God’s covenant with the Jews (3:1) and provide righteous judgment (3:2-5; 4:2).</a:t>
            </a:r>
          </a:p>
        </p:txBody>
      </p:sp>
      <p:sp>
        <p:nvSpPr>
          <p:cNvPr id="103" name="TextBox 102"/>
          <p:cNvSpPr txBox="1"/>
          <p:nvPr/>
        </p:nvSpPr>
        <p:spPr>
          <a:xfrm>
            <a:off x="0" y="4267200"/>
            <a:ext cx="1117614" cy="338554"/>
          </a:xfrm>
          <a:prstGeom prst="rect">
            <a:avLst/>
          </a:prstGeom>
          <a:noFill/>
        </p:spPr>
        <p:txBody>
          <a:bodyPr wrap="none" rtlCol="0">
            <a:spAutoFit/>
          </a:bodyPr>
          <a:lstStyle/>
          <a:p>
            <a:r>
              <a:rPr lang="en-US" sz="1600" dirty="0"/>
              <a:t>      Content</a:t>
            </a:r>
          </a:p>
        </p:txBody>
      </p:sp>
      <p:sp>
        <p:nvSpPr>
          <p:cNvPr id="104" name="TextBox 103"/>
          <p:cNvSpPr txBox="1"/>
          <p:nvPr/>
        </p:nvSpPr>
        <p:spPr>
          <a:xfrm>
            <a:off x="0" y="4572000"/>
            <a:ext cx="1273335" cy="338554"/>
          </a:xfrm>
          <a:prstGeom prst="rect">
            <a:avLst/>
          </a:prstGeom>
          <a:noFill/>
        </p:spPr>
        <p:txBody>
          <a:bodyPr wrap="square" rtlCol="0">
            <a:spAutoFit/>
          </a:bodyPr>
          <a:lstStyle/>
          <a:p>
            <a:r>
              <a:rPr lang="en-US" sz="1600" dirty="0"/>
              <a:t>   Direction</a:t>
            </a:r>
          </a:p>
        </p:txBody>
      </p:sp>
      <p:sp>
        <p:nvSpPr>
          <p:cNvPr id="105" name="TextBox 104"/>
          <p:cNvSpPr txBox="1"/>
          <p:nvPr/>
        </p:nvSpPr>
        <p:spPr>
          <a:xfrm>
            <a:off x="304800" y="5029200"/>
            <a:ext cx="782587" cy="338554"/>
          </a:xfrm>
          <a:prstGeom prst="rect">
            <a:avLst/>
          </a:prstGeom>
          <a:noFill/>
        </p:spPr>
        <p:txBody>
          <a:bodyPr wrap="square" rtlCol="0">
            <a:spAutoFit/>
          </a:bodyPr>
          <a:lstStyle/>
          <a:p>
            <a:r>
              <a:rPr lang="en-US" sz="1600" dirty="0"/>
              <a:t>Theme</a:t>
            </a:r>
          </a:p>
        </p:txBody>
      </p:sp>
      <p:sp>
        <p:nvSpPr>
          <p:cNvPr id="106" name="TextBox 105"/>
          <p:cNvSpPr txBox="1"/>
          <p:nvPr/>
        </p:nvSpPr>
        <p:spPr>
          <a:xfrm>
            <a:off x="0" y="5562600"/>
            <a:ext cx="1157932" cy="338554"/>
          </a:xfrm>
          <a:prstGeom prst="rect">
            <a:avLst/>
          </a:prstGeom>
          <a:noFill/>
        </p:spPr>
        <p:txBody>
          <a:bodyPr wrap="square" rtlCol="0">
            <a:spAutoFit/>
          </a:bodyPr>
          <a:lstStyle/>
          <a:p>
            <a:r>
              <a:rPr lang="en-US" sz="1600" dirty="0"/>
              <a:t>  Key Verse</a:t>
            </a:r>
          </a:p>
        </p:txBody>
      </p:sp>
      <p:sp>
        <p:nvSpPr>
          <p:cNvPr id="107" name="TextBox 106"/>
          <p:cNvSpPr txBox="1"/>
          <p:nvPr/>
        </p:nvSpPr>
        <p:spPr>
          <a:xfrm>
            <a:off x="0" y="6019800"/>
            <a:ext cx="1143000" cy="584775"/>
          </a:xfrm>
          <a:prstGeom prst="rect">
            <a:avLst/>
          </a:prstGeom>
          <a:noFill/>
        </p:spPr>
        <p:txBody>
          <a:bodyPr wrap="square" rtlCol="0">
            <a:spAutoFit/>
          </a:bodyPr>
          <a:lstStyle/>
          <a:p>
            <a:r>
              <a:rPr lang="en-US" sz="1600" dirty="0"/>
              <a:t>    Christ in</a:t>
            </a:r>
          </a:p>
          <a:p>
            <a:r>
              <a:rPr lang="en-US" sz="1600" dirty="0"/>
              <a:t>     Malachi</a:t>
            </a:r>
          </a:p>
        </p:txBody>
      </p:sp>
      <p:sp>
        <p:nvSpPr>
          <p:cNvPr id="4" name="TextBox 3">
            <a:extLst>
              <a:ext uri="{FF2B5EF4-FFF2-40B4-BE49-F238E27FC236}">
                <a16:creationId xmlns:a16="http://schemas.microsoft.com/office/drawing/2014/main" id="{8A0DCD1A-F78D-E546-8142-78F666DFAFF1}"/>
              </a:ext>
            </a:extLst>
          </p:cNvPr>
          <p:cNvSpPr txBox="1"/>
          <p:nvPr/>
        </p:nvSpPr>
        <p:spPr>
          <a:xfrm>
            <a:off x="6164785" y="630823"/>
            <a:ext cx="2024757" cy="400110"/>
          </a:xfrm>
          <a:prstGeom prst="rect">
            <a:avLst/>
          </a:prstGeom>
          <a:solidFill>
            <a:srgbClr val="FFC000"/>
          </a:solidFill>
        </p:spPr>
        <p:txBody>
          <a:bodyPr wrap="square" rtlCol="0">
            <a:spAutoFit/>
          </a:bodyPr>
          <a:lstStyle/>
          <a:p>
            <a:r>
              <a:rPr lang="en-US" sz="2000" b="1" dirty="0"/>
              <a:t>“My messenger”</a:t>
            </a:r>
            <a:endParaRPr lang="en-US" b="1" dirty="0"/>
          </a:p>
        </p:txBody>
      </p:sp>
      <p:sp>
        <p:nvSpPr>
          <p:cNvPr id="63" name="TextBox 62">
            <a:extLst>
              <a:ext uri="{FF2B5EF4-FFF2-40B4-BE49-F238E27FC236}">
                <a16:creationId xmlns:a16="http://schemas.microsoft.com/office/drawing/2014/main" id="{FBB08403-06A9-3640-932F-ABCB733BBC70}"/>
              </a:ext>
            </a:extLst>
          </p:cNvPr>
          <p:cNvSpPr txBox="1"/>
          <p:nvPr/>
        </p:nvSpPr>
        <p:spPr>
          <a:xfrm>
            <a:off x="1430847" y="581757"/>
            <a:ext cx="1733396" cy="400110"/>
          </a:xfrm>
          <a:prstGeom prst="rect">
            <a:avLst/>
          </a:prstGeom>
          <a:solidFill>
            <a:srgbClr val="FFC000"/>
          </a:solidFill>
        </p:spPr>
        <p:txBody>
          <a:bodyPr wrap="square" rtlCol="0">
            <a:spAutoFit/>
          </a:bodyPr>
          <a:lstStyle/>
          <a:p>
            <a:r>
              <a:rPr lang="en-US" sz="2000" b="1" dirty="0"/>
              <a:t>445-432 B.C</a:t>
            </a:r>
            <a:r>
              <a:rPr lang="en-US" b="1" dirty="0"/>
              <a:t>.</a:t>
            </a:r>
          </a:p>
        </p:txBody>
      </p:sp>
      <p:sp>
        <p:nvSpPr>
          <p:cNvPr id="6" name="TextBox 5">
            <a:extLst>
              <a:ext uri="{FF2B5EF4-FFF2-40B4-BE49-F238E27FC236}">
                <a16:creationId xmlns:a16="http://schemas.microsoft.com/office/drawing/2014/main" id="{B3503D97-3E01-5E45-90E9-7AABC2ED8D15}"/>
              </a:ext>
            </a:extLst>
          </p:cNvPr>
          <p:cNvSpPr txBox="1"/>
          <p:nvPr/>
        </p:nvSpPr>
        <p:spPr>
          <a:xfrm>
            <a:off x="-28210" y="1447813"/>
            <a:ext cx="1428020" cy="2693045"/>
          </a:xfrm>
          <a:prstGeom prst="rect">
            <a:avLst/>
          </a:prstGeom>
          <a:noFill/>
        </p:spPr>
        <p:txBody>
          <a:bodyPr wrap="square" rtlCol="0">
            <a:spAutoFit/>
          </a:bodyPr>
          <a:lstStyle/>
          <a:p>
            <a:r>
              <a:rPr lang="en-US" sz="1300" b="1" dirty="0"/>
              <a:t>“Whatever was written in </a:t>
            </a:r>
          </a:p>
          <a:p>
            <a:r>
              <a:rPr lang="en-US" sz="1300" b="1" dirty="0"/>
              <a:t>former days </a:t>
            </a:r>
          </a:p>
          <a:p>
            <a:r>
              <a:rPr lang="en-US" sz="1300" b="1" dirty="0"/>
              <a:t>was written for our instruction, that through endurance and through the encouragement of the </a:t>
            </a:r>
          </a:p>
          <a:p>
            <a:r>
              <a:rPr lang="en-US" sz="1300" b="1" dirty="0"/>
              <a:t>Scriptures we might have hope</a:t>
            </a:r>
            <a:r>
              <a:rPr lang="en-US" sz="1300" dirty="0"/>
              <a:t>” (Ro. 15:4).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tx2">
                        <a:lumMod val="20000"/>
                        <a:lumOff val="80000"/>
                      </a:schemeClr>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rgbClr val="FFFF00"/>
                    </a:solidFill>
                  </a:tcPr>
                </a:tc>
                <a:tc>
                  <a:txBody>
                    <a:bodyPr/>
                    <a:lstStyle/>
                    <a:p>
                      <a:r>
                        <a:rPr lang="en-US" sz="1300" b="1" dirty="0"/>
                        <a:t>Ezra, Nehemiah</a:t>
                      </a:r>
                    </a:p>
                  </a:txBody>
                  <a:tcPr marL="68580" marR="68580" marT="34290" marB="34290">
                    <a:solidFill>
                      <a:srgbClr val="FFFF00"/>
                    </a:solidFill>
                  </a:tcPr>
                </a:tc>
                <a:tc>
                  <a:txBody>
                    <a:bodyPr/>
                    <a:lstStyle/>
                    <a:p>
                      <a:pPr algn="ctr"/>
                      <a:r>
                        <a:rPr lang="en-US" sz="1300" b="1" dirty="0"/>
                        <a:t>92</a:t>
                      </a:r>
                    </a:p>
                  </a:txBody>
                  <a:tcPr marL="68580" marR="68580" marT="34290" marB="34290">
                    <a:solidFill>
                      <a:srgbClr val="FFFF00"/>
                    </a:solidFill>
                  </a:tcPr>
                </a:tc>
                <a:tc>
                  <a:txBody>
                    <a:bodyPr/>
                    <a:lstStyle/>
                    <a:p>
                      <a:r>
                        <a:rPr lang="en-US" sz="1300" b="1" dirty="0"/>
                        <a:t>Ezra</a:t>
                      </a:r>
                    </a:p>
                  </a:txBody>
                  <a:tcPr marL="68580" marR="68580" marT="34290" marB="34290">
                    <a:solidFill>
                      <a:srgbClr val="FFFF00"/>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tx2">
                        <a:lumMod val="20000"/>
                        <a:lumOff val="80000"/>
                      </a:schemeClr>
                    </a:solidFill>
                  </a:tcPr>
                </a:tc>
                <a:tc>
                  <a:txBody>
                    <a:bodyPr/>
                    <a:lstStyle/>
                    <a:p>
                      <a:r>
                        <a:rPr lang="en-US" sz="1300" b="1" dirty="0"/>
                        <a:t>None</a:t>
                      </a:r>
                    </a:p>
                  </a:txBody>
                  <a:tcPr marL="68580" marR="68580" marT="34290" marB="34290">
                    <a:solidFill>
                      <a:schemeClr val="tx2">
                        <a:lumMod val="20000"/>
                        <a:lumOff val="80000"/>
                      </a:schemeClr>
                    </a:solidFill>
                  </a:tcPr>
                </a:tc>
                <a:tc>
                  <a:txBody>
                    <a:bodyPr/>
                    <a:lstStyle/>
                    <a:p>
                      <a:pPr algn="ctr"/>
                      <a:r>
                        <a:rPr lang="en-US" sz="1300" b="1" dirty="0"/>
                        <a:t>400</a:t>
                      </a:r>
                    </a:p>
                  </a:txBody>
                  <a:tcPr marL="68580" marR="68580" marT="34290" marB="34290">
                    <a:solidFill>
                      <a:schemeClr val="tx2">
                        <a:lumMod val="20000"/>
                        <a:lumOff val="80000"/>
                      </a:schemeClr>
                    </a:solidFill>
                  </a:tcPr>
                </a:tc>
                <a:tc>
                  <a:txBody>
                    <a:bodyPr/>
                    <a:lstStyle/>
                    <a:p>
                      <a:r>
                        <a:rPr lang="en-US" sz="1300" b="1" dirty="0"/>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birth of Jesus to ascension</a:t>
                      </a:r>
                    </a:p>
                  </a:txBody>
                  <a:tcPr marL="68580" marR="68580" marT="34290" marB="34290">
                    <a:solidFill>
                      <a:schemeClr val="tx2">
                        <a:lumMod val="20000"/>
                        <a:lumOff val="80000"/>
                      </a:schemeClr>
                    </a:solidFill>
                  </a:tcPr>
                </a:tc>
                <a:tc>
                  <a:txBody>
                    <a:bodyPr/>
                    <a:lstStyle/>
                    <a:p>
                      <a:r>
                        <a:rPr lang="en-US" sz="1300" b="1" dirty="0"/>
                        <a:t>Mt-Jhn 21; Acts1</a:t>
                      </a:r>
                    </a:p>
                  </a:txBody>
                  <a:tcPr marL="68580" marR="68580" marT="34290" marB="34290">
                    <a:solidFill>
                      <a:schemeClr val="tx2">
                        <a:lumMod val="20000"/>
                        <a:lumOff val="80000"/>
                      </a:schemeClr>
                    </a:solidFill>
                  </a:tcPr>
                </a:tc>
                <a:tc>
                  <a:txBody>
                    <a:bodyPr/>
                    <a:lstStyle/>
                    <a:p>
                      <a:pPr algn="ctr"/>
                      <a:r>
                        <a:rPr lang="en-US" sz="1300" b="1" dirty="0"/>
                        <a:t>34</a:t>
                      </a:r>
                    </a:p>
                  </a:txBody>
                  <a:tcPr marL="68580" marR="68580" marT="34290" marB="34290">
                    <a:solidFill>
                      <a:schemeClr val="tx2">
                        <a:lumMod val="20000"/>
                        <a:lumOff val="80000"/>
                      </a:schemeClr>
                    </a:solidFill>
                  </a:tcPr>
                </a:tc>
                <a:tc>
                  <a:txBody>
                    <a:bodyPr/>
                    <a:lstStyle/>
                    <a:p>
                      <a:r>
                        <a:rPr lang="en-US" sz="1300" b="1" dirty="0"/>
                        <a:t>Jesus</a:t>
                      </a:r>
                    </a:p>
                  </a:txBody>
                  <a:tcPr marL="68580" marR="68580" marT="34290" marB="34290">
                    <a:solidFill>
                      <a:schemeClr val="tx2">
                        <a:lumMod val="20000"/>
                        <a:lumOff val="80000"/>
                      </a:schemeClr>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ascension to death of Paul (96 AD approx.)</a:t>
                      </a:r>
                    </a:p>
                  </a:txBody>
                  <a:tcPr marL="68580" marR="68580" marT="34290" marB="34290">
                    <a:solidFill>
                      <a:schemeClr val="tx2">
                        <a:lumMod val="20000"/>
                        <a:lumOff val="80000"/>
                      </a:schemeClr>
                    </a:solidFill>
                  </a:tcPr>
                </a:tc>
                <a:tc>
                  <a:txBody>
                    <a:bodyPr/>
                    <a:lstStyle/>
                    <a:p>
                      <a:r>
                        <a:rPr lang="en-US" sz="1300" b="1" dirty="0"/>
                        <a:t>Acts 2-Revelation</a:t>
                      </a:r>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When Did They Prophecy?</a:t>
            </a:r>
          </a:p>
        </p:txBody>
      </p:sp>
      <p:sp>
        <p:nvSpPr>
          <p:cNvPr id="5" name="Text Placeholder 4"/>
          <p:cNvSpPr>
            <a:spLocks noGrp="1"/>
          </p:cNvSpPr>
          <p:nvPr>
            <p:ph type="body" idx="1"/>
          </p:nvPr>
        </p:nvSpPr>
        <p:spPr/>
        <p:txBody>
          <a:bodyPr/>
          <a:lstStyle/>
          <a:p>
            <a:r>
              <a:rPr lang="en-US" dirty="0"/>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b="1" dirty="0"/>
              <a:t>Malachi</a:t>
            </a:r>
          </a:p>
        </p:txBody>
      </p:sp>
      <p:sp>
        <p:nvSpPr>
          <p:cNvPr id="7" name="Text Placeholder 6"/>
          <p:cNvSpPr>
            <a:spLocks noGrp="1"/>
          </p:cNvSpPr>
          <p:nvPr>
            <p:ph type="body" sz="quarter" idx="3"/>
          </p:nvPr>
        </p:nvSpPr>
        <p:spPr/>
        <p:txBody>
          <a:bodyPr/>
          <a:lstStyle/>
          <a:p>
            <a:r>
              <a:rPr lang="en-US" dirty="0"/>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b="1" dirty="0"/>
              <a:t>Malachi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408176"/>
          </a:xfrm>
        </p:spPr>
        <p:txBody>
          <a:bodyPr>
            <a:normAutofit/>
          </a:bodyPr>
          <a:lstStyle/>
          <a:p>
            <a:r>
              <a:rPr lang="en-US" sz="3000" dirty="0">
                <a:latin typeface="Abadi MT Condensed Extra Bold" charset="0"/>
                <a:ea typeface="Abadi MT Condensed Extra Bold" charset="0"/>
                <a:cs typeface="Abadi MT Condensed Extra Bold" charset="0"/>
              </a:rPr>
              <a:t>Chronology of Persian Kings Related to the Old Testament</a:t>
            </a:r>
          </a:p>
        </p:txBody>
      </p:sp>
      <p:graphicFrame>
        <p:nvGraphicFramePr>
          <p:cNvPr id="6" name="Table 5"/>
          <p:cNvGraphicFramePr>
            <a:graphicFrameLocks noGrp="1"/>
          </p:cNvGraphicFramePr>
          <p:nvPr>
            <p:extLst>
              <p:ext uri="{D42A27DB-BD31-4B8C-83A1-F6EECF244321}">
                <p14:modId xmlns:p14="http://schemas.microsoft.com/office/powerpoint/2010/main" val="3822490725"/>
              </p:ext>
            </p:extLst>
          </p:nvPr>
        </p:nvGraphicFramePr>
        <p:xfrm>
          <a:off x="0" y="1408174"/>
          <a:ext cx="9144000" cy="5606324"/>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822960">
                <a:tc>
                  <a:txBody>
                    <a:bodyPr/>
                    <a:lstStyle/>
                    <a:p>
                      <a:pPr algn="ctr"/>
                      <a:r>
                        <a:rPr lang="en-US" sz="2400" b="1" dirty="0">
                          <a:solidFill>
                            <a:schemeClr val="tx1"/>
                          </a:solidFill>
                        </a:rPr>
                        <a:t>King</a:t>
                      </a:r>
                    </a:p>
                  </a:txBody>
                  <a:tcPr/>
                </a:tc>
                <a:tc>
                  <a:txBody>
                    <a:bodyPr/>
                    <a:lstStyle/>
                    <a:p>
                      <a:pPr algn="ctr"/>
                      <a:r>
                        <a:rPr lang="en-US" sz="2400" dirty="0">
                          <a:solidFill>
                            <a:schemeClr val="tx1"/>
                          </a:solidFill>
                        </a:rPr>
                        <a:t>Dates</a:t>
                      </a:r>
                    </a:p>
                    <a:p>
                      <a:pPr algn="ctr"/>
                      <a:r>
                        <a:rPr lang="en-US" sz="2400" b="0" dirty="0">
                          <a:solidFill>
                            <a:schemeClr val="tx1"/>
                          </a:solidFill>
                        </a:rPr>
                        <a:t>(All B.C.)</a:t>
                      </a:r>
                    </a:p>
                  </a:txBody>
                  <a:tcPr/>
                </a:tc>
                <a:tc>
                  <a:txBody>
                    <a:bodyPr/>
                    <a:lstStyle/>
                    <a:p>
                      <a:pPr algn="ctr"/>
                      <a:r>
                        <a:rPr lang="en-US" sz="2400" dirty="0">
                          <a:solidFill>
                            <a:schemeClr val="tx1"/>
                          </a:solidFill>
                        </a:rPr>
                        <a:t>Chapters in Ezra</a:t>
                      </a:r>
                    </a:p>
                  </a:txBody>
                  <a:tcPr/>
                </a:tc>
                <a:tc>
                  <a:txBody>
                    <a:bodyPr/>
                    <a:lstStyle/>
                    <a:p>
                      <a:pPr algn="ctr"/>
                      <a:r>
                        <a:rPr lang="en-US" sz="2400" dirty="0">
                          <a:solidFill>
                            <a:schemeClr val="tx1"/>
                          </a:solidFill>
                        </a:rPr>
                        <a:t>Other Books</a:t>
                      </a:r>
                    </a:p>
                  </a:txBody>
                  <a:tcPr/>
                </a:tc>
                <a:extLst>
                  <a:ext uri="{0D108BD9-81ED-4DB2-BD59-A6C34878D82A}">
                    <a16:rowId xmlns:a16="http://schemas.microsoft.com/office/drawing/2014/main" val="10000"/>
                  </a:ext>
                </a:extLst>
              </a:tr>
              <a:tr h="670061">
                <a:tc>
                  <a:txBody>
                    <a:bodyPr/>
                    <a:lstStyle/>
                    <a:p>
                      <a:r>
                        <a:rPr lang="en-US" sz="2000" b="1" dirty="0"/>
                        <a:t>Cyrus</a:t>
                      </a:r>
                    </a:p>
                  </a:txBody>
                  <a:tcPr>
                    <a:solidFill>
                      <a:schemeClr val="accent3">
                        <a:lumMod val="40000"/>
                        <a:lumOff val="60000"/>
                      </a:schemeClr>
                    </a:solidFill>
                  </a:tcPr>
                </a:tc>
                <a:tc>
                  <a:txBody>
                    <a:bodyPr/>
                    <a:lstStyle/>
                    <a:p>
                      <a:r>
                        <a:rPr lang="en-US" sz="2400" b="1" dirty="0"/>
                        <a:t>538-530</a:t>
                      </a:r>
                    </a:p>
                  </a:txBody>
                  <a:tcPr>
                    <a:solidFill>
                      <a:schemeClr val="accent3">
                        <a:lumMod val="40000"/>
                        <a:lumOff val="60000"/>
                      </a:schemeClr>
                    </a:solidFill>
                  </a:tcPr>
                </a:tc>
                <a:tc>
                  <a:txBody>
                    <a:bodyPr/>
                    <a:lstStyle/>
                    <a:p>
                      <a:r>
                        <a:rPr lang="en-US" sz="2400" b="1" dirty="0"/>
                        <a:t>1:1-4:5</a:t>
                      </a:r>
                    </a:p>
                  </a:txBody>
                  <a:tcPr>
                    <a:solidFill>
                      <a:schemeClr val="accent3">
                        <a:lumMod val="40000"/>
                        <a:lumOff val="60000"/>
                      </a:schemeClr>
                    </a:solidFill>
                  </a:tcPr>
                </a:tc>
                <a:tc>
                  <a:txBody>
                    <a:bodyPr/>
                    <a:lstStyle/>
                    <a:p>
                      <a:r>
                        <a:rPr lang="en-US" sz="2000" b="1" dirty="0"/>
                        <a:t>2 Chr. 29:22</a:t>
                      </a:r>
                    </a:p>
                  </a:txBody>
                  <a:tcPr>
                    <a:solidFill>
                      <a:schemeClr val="accent3">
                        <a:lumMod val="40000"/>
                        <a:lumOff val="60000"/>
                      </a:schemeClr>
                    </a:solidFill>
                  </a:tcPr>
                </a:tc>
                <a:extLst>
                  <a:ext uri="{0D108BD9-81ED-4DB2-BD59-A6C34878D82A}">
                    <a16:rowId xmlns:a16="http://schemas.microsoft.com/office/drawing/2014/main" val="10001"/>
                  </a:ext>
                </a:extLst>
              </a:tr>
              <a:tr h="670061">
                <a:tc>
                  <a:txBody>
                    <a:bodyPr/>
                    <a:lstStyle/>
                    <a:p>
                      <a:r>
                        <a:rPr lang="en-US" sz="2000" b="1" dirty="0"/>
                        <a:t>Cambyses</a:t>
                      </a:r>
                    </a:p>
                  </a:txBody>
                  <a:tcPr>
                    <a:solidFill>
                      <a:schemeClr val="accent3">
                        <a:lumMod val="40000"/>
                        <a:lumOff val="60000"/>
                      </a:schemeClr>
                    </a:solidFill>
                  </a:tcPr>
                </a:tc>
                <a:tc>
                  <a:txBody>
                    <a:bodyPr/>
                    <a:lstStyle/>
                    <a:p>
                      <a:r>
                        <a:rPr lang="en-US" sz="2400" b="1" dirty="0"/>
                        <a:t>530-522</a:t>
                      </a:r>
                    </a:p>
                  </a:txBody>
                  <a:tcPr>
                    <a:solidFill>
                      <a:schemeClr val="accent3">
                        <a:lumMod val="40000"/>
                        <a:lumOff val="60000"/>
                      </a:schemeClr>
                    </a:solidFill>
                  </a:tcPr>
                </a:tc>
                <a:tc>
                  <a:txBody>
                    <a:bodyPr/>
                    <a:lstStyle/>
                    <a:p>
                      <a:endParaRPr lang="en-US" sz="2400" b="1"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10002"/>
                  </a:ext>
                </a:extLst>
              </a:tr>
              <a:tr h="670061">
                <a:tc>
                  <a:txBody>
                    <a:bodyPr/>
                    <a:lstStyle/>
                    <a:p>
                      <a:r>
                        <a:rPr lang="en-US" sz="2000" b="1" dirty="0"/>
                        <a:t>Smerdis</a:t>
                      </a:r>
                    </a:p>
                  </a:txBody>
                  <a:tcPr>
                    <a:solidFill>
                      <a:schemeClr val="accent3">
                        <a:lumMod val="40000"/>
                        <a:lumOff val="60000"/>
                      </a:schemeClr>
                    </a:solidFill>
                  </a:tcPr>
                </a:tc>
                <a:tc>
                  <a:txBody>
                    <a:bodyPr/>
                    <a:lstStyle/>
                    <a:p>
                      <a:r>
                        <a:rPr lang="en-US" sz="2400" b="1" dirty="0"/>
                        <a:t>522</a:t>
                      </a:r>
                    </a:p>
                  </a:txBody>
                  <a:tcPr>
                    <a:solidFill>
                      <a:schemeClr val="accent3">
                        <a:lumMod val="40000"/>
                        <a:lumOff val="60000"/>
                      </a:schemeClr>
                    </a:solidFill>
                  </a:tcPr>
                </a:tc>
                <a:tc>
                  <a:txBody>
                    <a:bodyPr/>
                    <a:lstStyle/>
                    <a:p>
                      <a:endParaRPr lang="en-US" sz="2400" b="1"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10003"/>
                  </a:ext>
                </a:extLst>
              </a:tr>
              <a:tr h="670061">
                <a:tc>
                  <a:txBody>
                    <a:bodyPr/>
                    <a:lstStyle/>
                    <a:p>
                      <a:r>
                        <a:rPr lang="en-US" sz="2000" b="1" dirty="0"/>
                        <a:t>Darius I</a:t>
                      </a:r>
                    </a:p>
                  </a:txBody>
                  <a:tcPr>
                    <a:solidFill>
                      <a:schemeClr val="accent3">
                        <a:lumMod val="40000"/>
                        <a:lumOff val="60000"/>
                      </a:schemeClr>
                    </a:solidFill>
                  </a:tcPr>
                </a:tc>
                <a:tc>
                  <a:txBody>
                    <a:bodyPr/>
                    <a:lstStyle/>
                    <a:p>
                      <a:r>
                        <a:rPr lang="en-US" sz="2400" b="1" dirty="0"/>
                        <a:t>521-486</a:t>
                      </a:r>
                    </a:p>
                  </a:txBody>
                  <a:tcPr>
                    <a:solidFill>
                      <a:schemeClr val="accent3">
                        <a:lumMod val="40000"/>
                        <a:lumOff val="60000"/>
                      </a:schemeClr>
                    </a:solidFill>
                  </a:tcPr>
                </a:tc>
                <a:tc>
                  <a:txBody>
                    <a:bodyPr/>
                    <a:lstStyle/>
                    <a:p>
                      <a:r>
                        <a:rPr lang="en-US" sz="2400" b="1" dirty="0"/>
                        <a:t>5-6</a:t>
                      </a:r>
                    </a:p>
                  </a:txBody>
                  <a:tcPr>
                    <a:solidFill>
                      <a:schemeClr val="accent3">
                        <a:lumMod val="40000"/>
                        <a:lumOff val="60000"/>
                      </a:schemeClr>
                    </a:solidFill>
                  </a:tcPr>
                </a:tc>
                <a:tc>
                  <a:txBody>
                    <a:bodyPr/>
                    <a:lstStyle/>
                    <a:p>
                      <a:r>
                        <a:rPr lang="en-US" sz="2000" b="1" dirty="0"/>
                        <a:t>Haggai (520)</a:t>
                      </a:r>
                    </a:p>
                    <a:p>
                      <a:r>
                        <a:rPr lang="en-US" sz="2000" b="1" dirty="0"/>
                        <a:t>Zechariah (520-515)</a:t>
                      </a:r>
                    </a:p>
                  </a:txBody>
                  <a:tcPr>
                    <a:solidFill>
                      <a:schemeClr val="accent3">
                        <a:lumMod val="40000"/>
                        <a:lumOff val="60000"/>
                      </a:schemeClr>
                    </a:solidFill>
                  </a:tcPr>
                </a:tc>
                <a:extLst>
                  <a:ext uri="{0D108BD9-81ED-4DB2-BD59-A6C34878D82A}">
                    <a16:rowId xmlns:a16="http://schemas.microsoft.com/office/drawing/2014/main" val="10004"/>
                  </a:ext>
                </a:extLst>
              </a:tr>
              <a:tr h="670061">
                <a:tc>
                  <a:txBody>
                    <a:bodyPr/>
                    <a:lstStyle/>
                    <a:p>
                      <a:r>
                        <a:rPr lang="en-US" sz="2000" b="1" dirty="0"/>
                        <a:t>Xerxes I</a:t>
                      </a:r>
                      <a:br>
                        <a:rPr lang="en-US" sz="2000" b="1" dirty="0"/>
                      </a:br>
                      <a:r>
                        <a:rPr lang="en-US" sz="2000" b="1" dirty="0"/>
                        <a:t>(Ahasuerus)</a:t>
                      </a:r>
                    </a:p>
                  </a:txBody>
                  <a:tcPr>
                    <a:solidFill>
                      <a:schemeClr val="accent3">
                        <a:lumMod val="40000"/>
                        <a:lumOff val="60000"/>
                      </a:schemeClr>
                    </a:solidFill>
                  </a:tcPr>
                </a:tc>
                <a:tc>
                  <a:txBody>
                    <a:bodyPr/>
                    <a:lstStyle/>
                    <a:p>
                      <a:r>
                        <a:rPr lang="en-US" sz="2400" b="1" dirty="0"/>
                        <a:t>486-465</a:t>
                      </a:r>
                    </a:p>
                  </a:txBody>
                  <a:tcPr>
                    <a:solidFill>
                      <a:schemeClr val="accent3">
                        <a:lumMod val="40000"/>
                        <a:lumOff val="60000"/>
                      </a:schemeClr>
                    </a:solidFill>
                  </a:tcPr>
                </a:tc>
                <a:tc>
                  <a:txBody>
                    <a:bodyPr/>
                    <a:lstStyle/>
                    <a:p>
                      <a:r>
                        <a:rPr lang="en-US" sz="2400" b="1" dirty="0"/>
                        <a:t>4:6</a:t>
                      </a:r>
                    </a:p>
                  </a:txBody>
                  <a:tcPr>
                    <a:solidFill>
                      <a:schemeClr val="accent3">
                        <a:lumMod val="40000"/>
                        <a:lumOff val="60000"/>
                      </a:schemeClr>
                    </a:solidFill>
                  </a:tcPr>
                </a:tc>
                <a:tc>
                  <a:txBody>
                    <a:bodyPr/>
                    <a:lstStyle/>
                    <a:p>
                      <a:r>
                        <a:rPr lang="en-US" sz="2000" b="1" dirty="0"/>
                        <a:t>Esther (474)</a:t>
                      </a:r>
                    </a:p>
                  </a:txBody>
                  <a:tcPr>
                    <a:solidFill>
                      <a:schemeClr val="accent3">
                        <a:lumMod val="40000"/>
                        <a:lumOff val="60000"/>
                      </a:schemeClr>
                    </a:solidFill>
                  </a:tcPr>
                </a:tc>
                <a:extLst>
                  <a:ext uri="{0D108BD9-81ED-4DB2-BD59-A6C34878D82A}">
                    <a16:rowId xmlns:a16="http://schemas.microsoft.com/office/drawing/2014/main" val="10005"/>
                  </a:ext>
                </a:extLst>
              </a:tr>
              <a:tr h="670061">
                <a:tc>
                  <a:txBody>
                    <a:bodyPr/>
                    <a:lstStyle/>
                    <a:p>
                      <a:r>
                        <a:rPr lang="en-US" sz="2000" b="1" dirty="0"/>
                        <a:t>Artaxerxes I</a:t>
                      </a:r>
                    </a:p>
                  </a:txBody>
                  <a:tcPr>
                    <a:solidFill>
                      <a:srgbClr val="FFFF00"/>
                    </a:solidFill>
                  </a:tcPr>
                </a:tc>
                <a:tc>
                  <a:txBody>
                    <a:bodyPr/>
                    <a:lstStyle/>
                    <a:p>
                      <a:r>
                        <a:rPr lang="en-US" sz="2400" b="1" dirty="0"/>
                        <a:t>464-423</a:t>
                      </a:r>
                    </a:p>
                  </a:txBody>
                  <a:tcPr>
                    <a:solidFill>
                      <a:srgbClr val="FFFF00"/>
                    </a:solidFill>
                  </a:tcPr>
                </a:tc>
                <a:tc>
                  <a:txBody>
                    <a:bodyPr/>
                    <a:lstStyle/>
                    <a:p>
                      <a:r>
                        <a:rPr lang="en-US" sz="2400" b="1" dirty="0"/>
                        <a:t>4:7-23; 7-10</a:t>
                      </a:r>
                    </a:p>
                  </a:txBody>
                  <a:tcPr>
                    <a:solidFill>
                      <a:srgbClr val="FFFF00"/>
                    </a:solidFill>
                  </a:tcPr>
                </a:tc>
                <a:tc>
                  <a:txBody>
                    <a:bodyPr/>
                    <a:lstStyle/>
                    <a:p>
                      <a:r>
                        <a:rPr lang="en-US" sz="2000" b="1" dirty="0"/>
                        <a:t>Malachi (450-400)</a:t>
                      </a:r>
                    </a:p>
                    <a:p>
                      <a:r>
                        <a:rPr lang="en-US" sz="2000" b="1" dirty="0"/>
                        <a:t>Nehemiah (445-425)</a:t>
                      </a:r>
                    </a:p>
                  </a:txBody>
                  <a:tcPr>
                    <a:solidFill>
                      <a:srgbClr val="FFFF00"/>
                    </a:solidFill>
                  </a:tcPr>
                </a:tc>
                <a:extLst>
                  <a:ext uri="{0D108BD9-81ED-4DB2-BD59-A6C34878D82A}">
                    <a16:rowId xmlns:a16="http://schemas.microsoft.com/office/drawing/2014/main" val="10006"/>
                  </a:ext>
                </a:extLst>
              </a:tr>
              <a:tr h="670061">
                <a:tc>
                  <a:txBody>
                    <a:bodyPr/>
                    <a:lstStyle/>
                    <a:p>
                      <a:r>
                        <a:rPr lang="en-US" sz="2000" b="1" dirty="0"/>
                        <a:t>Darius II</a:t>
                      </a:r>
                    </a:p>
                  </a:txBody>
                  <a:tcPr>
                    <a:solidFill>
                      <a:schemeClr val="accent3">
                        <a:lumMod val="40000"/>
                        <a:lumOff val="60000"/>
                      </a:schemeClr>
                    </a:solidFill>
                  </a:tcPr>
                </a:tc>
                <a:tc>
                  <a:txBody>
                    <a:bodyPr/>
                    <a:lstStyle/>
                    <a:p>
                      <a:r>
                        <a:rPr lang="en-US" sz="2400" b="1" dirty="0"/>
                        <a:t>423-404</a:t>
                      </a:r>
                    </a:p>
                  </a:txBody>
                  <a:tcPr>
                    <a:solidFill>
                      <a:schemeClr val="accent3">
                        <a:lumMod val="40000"/>
                        <a:lumOff val="60000"/>
                      </a:schemeClr>
                    </a:solidFill>
                  </a:tcPr>
                </a:tc>
                <a:tc>
                  <a:txBody>
                    <a:bodyPr/>
                    <a:lstStyle/>
                    <a:p>
                      <a:endParaRPr lang="en-US" b="1"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10007"/>
                  </a:ext>
                </a:extLst>
              </a:tr>
            </a:tbl>
          </a:graphicData>
        </a:graphic>
      </p:graphicFrame>
      <p:sp>
        <p:nvSpPr>
          <p:cNvPr id="8" name="TextBox 7"/>
          <p:cNvSpPr txBox="1"/>
          <p:nvPr/>
        </p:nvSpPr>
        <p:spPr>
          <a:xfrm>
            <a:off x="-1115878" y="359560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972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b="1" dirty="0">
                <a:solidFill>
                  <a:srgbClr val="92D050"/>
                </a:solidFill>
                <a:latin typeface="Arial" charset="0"/>
              </a:rPr>
            </a:br>
            <a:r>
              <a:rPr lang="en-US" b="1" i="1" dirty="0">
                <a:solidFill>
                  <a:srgbClr val="92D050"/>
                </a:solidFill>
                <a:latin typeface="Arial" charset="0"/>
              </a:rPr>
              <a:t>(1043-931 BC)</a:t>
            </a:r>
            <a:br>
              <a:rPr lang="en-US" b="1" i="1" dirty="0">
                <a:solidFill>
                  <a:srgbClr val="92D050"/>
                </a:solidFill>
                <a:latin typeface="Arial" charset="0"/>
              </a:rPr>
            </a:br>
            <a:r>
              <a:rPr lang="en-US" b="1" i="1" dirty="0">
                <a:solidFill>
                  <a:srgbClr val="92D050"/>
                </a:solidFill>
                <a:latin typeface="Arial" charset="0"/>
              </a:rPr>
              <a:t>   Kings: Saul, David, Solomon</a:t>
            </a:r>
            <a:endParaRPr lang="en-US" sz="2400" b="1"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b="1" i="1" dirty="0">
                <a:solidFill>
                  <a:srgbClr val="FF0000"/>
                </a:solidFill>
                <a:latin typeface="Arial" charset="0"/>
              </a:rPr>
              <a:t>Southern</a:t>
            </a:r>
            <a:r>
              <a:rPr lang="en-US" i="1" dirty="0">
                <a:solidFill>
                  <a:srgbClr val="FF0000"/>
                </a:solidFill>
                <a:latin typeface="Arial" charset="0"/>
              </a:rPr>
              <a:t>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FFFF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538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458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solidFill>
            <a:srgbClr val="FFFF00"/>
          </a:solid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dirty="0"/>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dirty="0"/>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b="1" dirty="0"/>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2</a:t>
            </a:r>
            <a:r>
              <a:rPr lang="en-US" baseline="30000" dirty="0"/>
              <a:t>nd</a:t>
            </a:r>
            <a:r>
              <a:rPr lang="en-US" dirty="0"/>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dirty="0"/>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1</a:t>
            </a:r>
            <a:r>
              <a:rPr lang="en-US" b="1" baseline="30000" dirty="0"/>
              <a:t>st</a:t>
            </a:r>
            <a:r>
              <a:rPr lang="en-US" b="1" dirty="0"/>
              <a:t> Return</a:t>
            </a:r>
          </a:p>
        </p:txBody>
      </p:sp>
      <p:sp>
        <p:nvSpPr>
          <p:cNvPr id="97308" name="Text Box 28"/>
          <p:cNvSpPr txBox="1">
            <a:spLocks noChangeArrowheads="1"/>
          </p:cNvSpPr>
          <p:nvPr/>
        </p:nvSpPr>
        <p:spPr bwMode="auto">
          <a:xfrm>
            <a:off x="1978323" y="1066800"/>
            <a:ext cx="461665" cy="1219200"/>
          </a:xfrm>
          <a:prstGeom prst="rect">
            <a:avLst/>
          </a:prstGeom>
          <a:noFill/>
          <a:ln w="9525">
            <a:noFill/>
            <a:miter lim="800000"/>
            <a:headEnd/>
            <a:tailEnd/>
          </a:ln>
          <a:effectLst/>
        </p:spPr>
        <p:txBody>
          <a:bodyPr vert="eaVert">
            <a:spAutoFit/>
          </a:bodyPr>
          <a:lstStyle/>
          <a:p>
            <a:pPr>
              <a:spcBef>
                <a:spcPct val="50000"/>
              </a:spcBef>
            </a:pPr>
            <a:r>
              <a:rPr lang="en-US" dirty="0">
                <a:latin typeface="Abadi MT Condensed Extra Bold" charset="0"/>
                <a:ea typeface="Abadi MT Condensed Extra Bold" charset="0"/>
                <a:cs typeface="Abadi MT Condensed Extra Bold" charset="0"/>
              </a:rPr>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dirty="0"/>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dirty="0"/>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dirty="0"/>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dirty="0"/>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dirty="0"/>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dirty="0"/>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dirty="0"/>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dirty="0"/>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dirty="0"/>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dirty="0"/>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dirty="0"/>
              <a:t>10:18</a:t>
            </a:r>
          </a:p>
        </p:txBody>
      </p:sp>
      <p:sp>
        <p:nvSpPr>
          <p:cNvPr id="97328" name="Text Box 48"/>
          <p:cNvSpPr txBox="1">
            <a:spLocks noChangeArrowheads="1"/>
          </p:cNvSpPr>
          <p:nvPr/>
        </p:nvSpPr>
        <p:spPr bwMode="auto">
          <a:xfrm>
            <a:off x="8915400" y="2557380"/>
            <a:ext cx="353971" cy="1661993"/>
          </a:xfrm>
          <a:prstGeom prst="rect">
            <a:avLst/>
          </a:prstGeom>
          <a:solidFill>
            <a:srgbClr val="FFFF00"/>
          </a:solidFill>
          <a:ln w="9525">
            <a:solidFill>
              <a:srgbClr val="7030A0"/>
            </a:solidFill>
            <a:miter lim="800000"/>
            <a:headEnd/>
            <a:tailEnd/>
          </a:ln>
          <a:effectLst/>
        </p:spPr>
        <p:txBody>
          <a:bodyPr wrap="square">
            <a:spAutoFit/>
          </a:bodyPr>
          <a:lstStyle/>
          <a:p>
            <a:pPr>
              <a:spcBef>
                <a:spcPct val="50000"/>
              </a:spcBef>
            </a:pPr>
            <a:r>
              <a:rPr lang="en-US" sz="1200" dirty="0">
                <a:solidFill>
                  <a:srgbClr val="7030A0"/>
                </a:solidFill>
              </a:rPr>
              <a:t>N</a:t>
            </a:r>
            <a:br>
              <a:rPr lang="en-US" sz="1200" dirty="0">
                <a:solidFill>
                  <a:srgbClr val="7030A0"/>
                </a:solidFill>
              </a:rPr>
            </a:br>
            <a:r>
              <a:rPr lang="en-US" sz="1200" dirty="0">
                <a:solidFill>
                  <a:srgbClr val="7030A0"/>
                </a:solidFill>
              </a:rPr>
              <a:t>E</a:t>
            </a:r>
            <a:br>
              <a:rPr lang="en-US" sz="1200" dirty="0">
                <a:solidFill>
                  <a:srgbClr val="7030A0"/>
                </a:solidFill>
              </a:rPr>
            </a:br>
            <a:r>
              <a:rPr lang="en-US" sz="1200" dirty="0">
                <a:solidFill>
                  <a:srgbClr val="7030A0"/>
                </a:solidFill>
              </a:rPr>
              <a:t>H</a:t>
            </a:r>
            <a:br>
              <a:rPr lang="en-US" sz="1200" dirty="0">
                <a:solidFill>
                  <a:srgbClr val="7030A0"/>
                </a:solidFill>
              </a:rPr>
            </a:br>
            <a:r>
              <a:rPr lang="en-US" sz="1200" dirty="0">
                <a:solidFill>
                  <a:srgbClr val="7030A0"/>
                </a:solidFill>
              </a:rPr>
              <a:t>E</a:t>
            </a:r>
          </a:p>
          <a:p>
            <a:pPr>
              <a:spcBef>
                <a:spcPct val="50000"/>
              </a:spcBef>
            </a:pPr>
            <a:r>
              <a:rPr lang="en-US" sz="1200" dirty="0">
                <a:solidFill>
                  <a:srgbClr val="7030A0"/>
                </a:solidFill>
              </a:rPr>
              <a:t>M</a:t>
            </a:r>
            <a:br>
              <a:rPr lang="en-US" sz="1200" dirty="0">
                <a:solidFill>
                  <a:srgbClr val="7030A0"/>
                </a:solidFill>
              </a:rPr>
            </a:br>
            <a:r>
              <a:rPr lang="en-US" sz="1200" dirty="0">
                <a:solidFill>
                  <a:srgbClr val="7030A0"/>
                </a:solidFill>
              </a:rPr>
              <a:t>I</a:t>
            </a:r>
            <a:br>
              <a:rPr lang="en-US" sz="1200" dirty="0">
                <a:solidFill>
                  <a:srgbClr val="7030A0"/>
                </a:solidFill>
              </a:rPr>
            </a:br>
            <a:r>
              <a:rPr lang="en-US" sz="1200" dirty="0">
                <a:solidFill>
                  <a:srgbClr val="7030A0"/>
                </a:solidFill>
              </a:rPr>
              <a:t>A</a:t>
            </a:r>
            <a:br>
              <a:rPr lang="en-US" sz="1200" dirty="0">
                <a:solidFill>
                  <a:srgbClr val="7030A0"/>
                </a:solidFill>
              </a:rPr>
            </a:br>
            <a:r>
              <a:rPr lang="en-US" sz="1200" dirty="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dirty="0"/>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dirty="0"/>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dirty="0"/>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dirty="0"/>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dirty="0"/>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dirty="0">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dirty="0"/>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dirty="0"/>
          </a:p>
        </p:txBody>
      </p:sp>
      <p:sp>
        <p:nvSpPr>
          <p:cNvPr id="97346" name="Text Box 66"/>
          <p:cNvSpPr txBox="1">
            <a:spLocks noChangeArrowheads="1"/>
          </p:cNvSpPr>
          <p:nvPr/>
        </p:nvSpPr>
        <p:spPr bwMode="auto">
          <a:xfrm>
            <a:off x="971550" y="4419600"/>
            <a:ext cx="225425" cy="1962076"/>
          </a:xfrm>
          <a:prstGeom prst="rect">
            <a:avLst/>
          </a:prstGeom>
          <a:noFill/>
          <a:ln w="9525">
            <a:noFill/>
            <a:miter lim="800000"/>
            <a:headEnd/>
            <a:tailEnd/>
          </a:ln>
          <a:effectLst/>
        </p:spPr>
        <p:txBody>
          <a:bodyPr wrap="square">
            <a:spAutoFit/>
          </a:bodyPr>
          <a:lstStyle/>
          <a:p>
            <a:pPr>
              <a:spcBef>
                <a:spcPct val="50000"/>
              </a:spcBef>
            </a:pPr>
            <a:endParaRPr lang="en-US" sz="900" dirty="0">
              <a:latin typeface="Abadi MT Condensed Extra Bold" charset="0"/>
              <a:ea typeface="Abadi MT Condensed Extra Bold" charset="0"/>
              <a:cs typeface="Abadi MT Condensed Extra Bold" charset="0"/>
            </a:endParaRPr>
          </a:p>
          <a:p>
            <a:pPr>
              <a:spcBef>
                <a:spcPct val="50000"/>
              </a:spcBef>
            </a:pPr>
            <a:r>
              <a:rPr lang="en-US" sz="900" dirty="0">
                <a:latin typeface="Abadi MT Condensed Extra Bold" charset="0"/>
                <a:ea typeface="Abadi MT Condensed Extra Bold" charset="0"/>
                <a:cs typeface="Abadi MT Condensed Extra Bold" charset="0"/>
              </a:rPr>
              <a:t>CY</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US</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Dec</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ee</a:t>
            </a:r>
            <a:endParaRPr lang="en-US" dirty="0">
              <a:latin typeface="Abadi MT Condensed Extra Bold" charset="0"/>
              <a:ea typeface="Abadi MT Condensed Extra Bold" charset="0"/>
              <a:cs typeface="Abadi MT Condensed Extra Bold" charset="0"/>
            </a:endParaRPr>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Journey</a:t>
            </a:r>
          </a:p>
          <a:p>
            <a:endParaRPr lang="en-US" sz="900" b="1" dirty="0"/>
          </a:p>
          <a:p>
            <a:r>
              <a:rPr lang="en-US" sz="900" b="1" dirty="0"/>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L</a:t>
            </a:r>
          </a:p>
          <a:p>
            <a:r>
              <a:rPr lang="en-US" sz="1000" b="1" dirty="0">
                <a:latin typeface="Abadi MT Condensed Extra Bold" charset="0"/>
                <a:ea typeface="Abadi MT Condensed Extra Bold" charset="0"/>
                <a:cs typeface="Abadi MT Condensed Extra Bold" charset="0"/>
              </a:rPr>
              <a:t>I</a:t>
            </a:r>
          </a:p>
          <a:p>
            <a:r>
              <a:rPr lang="en-US" sz="1000" b="1" dirty="0">
                <a:latin typeface="Abadi MT Condensed Extra Bold" charset="0"/>
                <a:ea typeface="Abadi MT Condensed Extra Bold" charset="0"/>
                <a:cs typeface="Abadi MT Condensed Extra Bold" charset="0"/>
              </a:rPr>
              <a:t>S</a:t>
            </a:r>
          </a:p>
          <a:p>
            <a:r>
              <a:rPr lang="en-US" sz="1000" b="1" dirty="0">
                <a:latin typeface="Abadi MT Condensed Extra Bold" charset="0"/>
                <a:ea typeface="Abadi MT Condensed Extra Bold" charset="0"/>
                <a:cs typeface="Abadi MT Condensed Extra Bold" charset="0"/>
              </a:rPr>
              <a:t>t</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of</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n</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ame</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dirty="0"/>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dirty="0"/>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dirty="0"/>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dirty="0"/>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dirty="0">
                <a:solidFill>
                  <a:srgbClr val="7030A0"/>
                </a:solidFill>
                <a:latin typeface="Bauhaus 93" pitchFamily="82" charset="77"/>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dirty="0"/>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dirty="0"/>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b="1" dirty="0"/>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dirty="0"/>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b="1" dirty="0"/>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dirty="0"/>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b="1" dirty="0"/>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dirty="0"/>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dirty="0"/>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dirty="0"/>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dirty="0"/>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dirty="0"/>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dirty="0"/>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dirty="0">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dirty="0"/>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dirty="0"/>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dirty="0"/>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dirty="0"/>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dirty="0"/>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dirty="0"/>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dirty="0"/>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dirty="0"/>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dirty="0"/>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dirty="0"/>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dirty="0">
                <a:latin typeface="Bauhaus 93" pitchFamily="82" charset="77"/>
              </a:rPr>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dirty="0"/>
          </a:p>
        </p:txBody>
      </p:sp>
      <p:sp>
        <p:nvSpPr>
          <p:cNvPr id="97390" name="Text Box 110"/>
          <p:cNvSpPr txBox="1">
            <a:spLocks noChangeArrowheads="1"/>
          </p:cNvSpPr>
          <p:nvPr/>
        </p:nvSpPr>
        <p:spPr bwMode="auto">
          <a:xfrm>
            <a:off x="6232525" y="4648200"/>
            <a:ext cx="320675" cy="18928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y </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T</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endParaRPr lang="en-US" sz="900" dirty="0">
              <a:latin typeface="Abadi MT Condensed Extra Bold" charset="0"/>
              <a:ea typeface="Abadi MT Condensed Extra Bold" charset="0"/>
              <a:cs typeface="Abadi MT Condensed Extra Bold" charset="0"/>
            </a:endParaRPr>
          </a:p>
          <a:p>
            <a:endParaRPr lang="en-US" dirty="0">
              <a:latin typeface="Abadi MT Condensed Extra Bold" charset="0"/>
              <a:ea typeface="Abadi MT Condensed Extra Bold" charset="0"/>
              <a:cs typeface="Abadi MT Condensed Extra Bold" charset="0"/>
            </a:endParaRPr>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P</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M</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Z</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A</a:t>
            </a: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p:txBody>
      </p:sp>
      <p:sp>
        <p:nvSpPr>
          <p:cNvPr id="97393" name="Text Box 113"/>
          <p:cNvSpPr txBox="1">
            <a:spLocks noChangeArrowheads="1"/>
          </p:cNvSpPr>
          <p:nvPr/>
        </p:nvSpPr>
        <p:spPr bwMode="auto">
          <a:xfrm>
            <a:off x="2743200" y="4953000"/>
            <a:ext cx="304800" cy="1477328"/>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B</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G</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dirty="0">
                <a:latin typeface="Abadi MT Condensed Extra Bold" charset="0"/>
                <a:ea typeface="Abadi MT Condensed Extra Bold" charset="0"/>
                <a:cs typeface="Abadi MT Condensed Extra Bold" charset="0"/>
              </a:rPr>
              <a:t>O</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R</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D</a:t>
            </a:r>
          </a:p>
          <a:p>
            <a:endParaRPr lang="en-US" sz="800" dirty="0">
              <a:latin typeface="Abadi MT Condensed Extra Bold" charset="0"/>
              <a:ea typeface="Abadi MT Condensed Extra Bold" charset="0"/>
              <a:cs typeface="Abadi MT Condensed Extra Bold" charset="0"/>
            </a:endParaRPr>
          </a:p>
        </p:txBody>
      </p:sp>
      <p:sp>
        <p:nvSpPr>
          <p:cNvPr id="97395" name="Text Box 115"/>
          <p:cNvSpPr txBox="1">
            <a:spLocks noChangeArrowheads="1"/>
          </p:cNvSpPr>
          <p:nvPr/>
        </p:nvSpPr>
        <p:spPr bwMode="auto">
          <a:xfrm>
            <a:off x="3581400" y="4953000"/>
            <a:ext cx="287338" cy="17543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p:txBody>
      </p:sp>
      <p:sp>
        <p:nvSpPr>
          <p:cNvPr id="97396" name="Text Box 116"/>
          <p:cNvSpPr txBox="1">
            <a:spLocks noChangeArrowheads="1"/>
          </p:cNvSpPr>
          <p:nvPr/>
        </p:nvSpPr>
        <p:spPr bwMode="auto">
          <a:xfrm>
            <a:off x="3962400" y="4953000"/>
            <a:ext cx="398463" cy="1615827"/>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D</a:t>
            </a:r>
            <a:br>
              <a:rPr lang="en-US" sz="900" dirty="0">
                <a:latin typeface="Abadi MT Condensed Extra Bold" charset="0"/>
                <a:ea typeface="Abadi MT Condensed Extra Bold" charset="0"/>
                <a:cs typeface="Abadi MT Condensed Extra Bold" charset="0"/>
              </a:rPr>
            </a:br>
            <a:endParaRPr lang="en-US" sz="900" dirty="0">
              <a:latin typeface="Abadi MT Condensed Extra Bold" charset="0"/>
              <a:ea typeface="Abadi MT Condensed Extra Bold" charset="0"/>
              <a:cs typeface="Abadi MT Condensed Extra Bold" charset="0"/>
            </a:endParaRPr>
          </a:p>
        </p:txBody>
      </p:sp>
      <p:sp>
        <p:nvSpPr>
          <p:cNvPr id="97397" name="Text Box 117"/>
          <p:cNvSpPr txBox="1">
            <a:spLocks noChangeArrowheads="1"/>
          </p:cNvSpPr>
          <p:nvPr/>
        </p:nvSpPr>
        <p:spPr bwMode="auto">
          <a:xfrm>
            <a:off x="4403725" y="4946650"/>
            <a:ext cx="263214" cy="1615827"/>
          </a:xfrm>
          <a:prstGeom prst="rect">
            <a:avLst/>
          </a:prstGeom>
          <a:noFill/>
          <a:ln w="9525">
            <a:solidFill>
              <a:srgbClr val="7030A0"/>
            </a:solidFill>
            <a:miter lim="800000"/>
            <a:headEnd/>
            <a:tailEnd/>
          </a:ln>
          <a:effectLst/>
        </p:spPr>
        <p:txBody>
          <a:bodyPr wrap="none">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F</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D</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C</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G</a:t>
            </a:r>
          </a:p>
          <a:p>
            <a:endParaRPr lang="en-US" sz="900" dirty="0">
              <a:latin typeface="Abadi MT Condensed Extra Bold" charset="0"/>
              <a:ea typeface="Abadi MT Condensed Extra Bold" charset="0"/>
              <a:cs typeface="Abadi MT Condensed Extra Bold" charset="0"/>
            </a:endParaRPr>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dirty="0"/>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dirty="0"/>
          </a:p>
        </p:txBody>
      </p:sp>
      <p:sp>
        <p:nvSpPr>
          <p:cNvPr id="97401" name="Text Box 121"/>
          <p:cNvSpPr txBox="1">
            <a:spLocks noChangeArrowheads="1"/>
          </p:cNvSpPr>
          <p:nvPr/>
        </p:nvSpPr>
        <p:spPr bwMode="auto">
          <a:xfrm>
            <a:off x="6842125" y="4984750"/>
            <a:ext cx="684867" cy="646331"/>
          </a:xfrm>
          <a:prstGeom prst="rect">
            <a:avLst/>
          </a:prstGeom>
          <a:noFill/>
          <a:ln w="9525">
            <a:noFill/>
            <a:miter lim="800000"/>
            <a:headEnd/>
            <a:tailEnd/>
          </a:ln>
          <a:effectLst/>
        </p:spPr>
        <p:txBody>
          <a:bodyPr wrap="none">
            <a:spAutoFit/>
          </a:bodyPr>
          <a:lstStyle/>
          <a:p>
            <a:pPr>
              <a:buFontTx/>
              <a:buChar char="-"/>
            </a:pPr>
            <a:r>
              <a:rPr lang="en-US" sz="1200" dirty="0">
                <a:latin typeface="Abadi MT Condensed Extra Bold" charset="0"/>
                <a:ea typeface="Abadi MT Condensed Extra Bold" charset="0"/>
                <a:cs typeface="Abadi MT Condensed Extra Bold" charset="0"/>
              </a:rPr>
              <a:t>Report</a:t>
            </a:r>
          </a:p>
          <a:p>
            <a:pPr>
              <a:buFontTx/>
              <a:buChar char="-"/>
            </a:pPr>
            <a:r>
              <a:rPr lang="en-US" sz="1200" dirty="0">
                <a:latin typeface="Abadi MT Condensed Extra Bold" charset="0"/>
                <a:ea typeface="Abadi MT Condensed Extra Bold" charset="0"/>
                <a:cs typeface="Abadi MT Condensed Extra Bold" charset="0"/>
              </a:rPr>
              <a:t>-Grief</a:t>
            </a:r>
          </a:p>
          <a:p>
            <a:pPr>
              <a:buFontTx/>
              <a:buChar char="-"/>
            </a:pPr>
            <a:r>
              <a:rPr lang="en-US" sz="1200" dirty="0">
                <a:latin typeface="Abadi MT Condensed Extra Bold" charset="0"/>
                <a:ea typeface="Abadi MT Condensed Extra Bold" charset="0"/>
                <a:cs typeface="Abadi MT Condensed Extra Bold" charset="0"/>
              </a:rPr>
              <a:t>-Prayer</a:t>
            </a:r>
          </a:p>
        </p:txBody>
      </p:sp>
      <p:sp>
        <p:nvSpPr>
          <p:cNvPr id="97402" name="Text Box 122"/>
          <p:cNvSpPr txBox="1">
            <a:spLocks noChangeArrowheads="1"/>
          </p:cNvSpPr>
          <p:nvPr/>
        </p:nvSpPr>
        <p:spPr bwMode="auto">
          <a:xfrm>
            <a:off x="7604125" y="5010150"/>
            <a:ext cx="748923" cy="400110"/>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Confession</a:t>
            </a:r>
          </a:p>
          <a:p>
            <a:r>
              <a:rPr lang="en-US" sz="1000" dirty="0">
                <a:latin typeface="Abadi MT Condensed Extra Bold" charset="0"/>
                <a:ea typeface="Abadi MT Condensed Extra Bold" charset="0"/>
                <a:cs typeface="Abadi MT Condensed Extra Bold" charset="0"/>
              </a:rPr>
              <a:t>Dissolution</a:t>
            </a:r>
          </a:p>
        </p:txBody>
      </p:sp>
      <p:sp>
        <p:nvSpPr>
          <p:cNvPr id="97403" name="Text Box 123"/>
          <p:cNvSpPr txBox="1">
            <a:spLocks noChangeArrowheads="1"/>
          </p:cNvSpPr>
          <p:nvPr/>
        </p:nvSpPr>
        <p:spPr bwMode="auto">
          <a:xfrm>
            <a:off x="8443913" y="5029200"/>
            <a:ext cx="647934" cy="246221"/>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dirty="0"/>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dirty="0"/>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dirty="0">
                <a:latin typeface="Abadi MT Condensed Extra Bold" charset="0"/>
                <a:ea typeface="Abadi MT Condensed Extra Bold" charset="0"/>
                <a:cs typeface="Abadi MT Condensed Extra Bold" charset="0"/>
              </a:rPr>
              <a:t>457</a:t>
            </a:r>
            <a:r>
              <a:rPr lang="en-US" dirty="0">
                <a:latin typeface="Abadi MT Condensed Extra Bold" charset="0"/>
                <a:ea typeface="Abadi MT Condensed Extra Bold" charset="0"/>
                <a:cs typeface="Abadi MT Condensed Extra Bold" charset="0"/>
              </a:rPr>
              <a:t>  </a:t>
            </a:r>
            <a:r>
              <a:rPr lang="en-US" b="1" dirty="0">
                <a:latin typeface="Abadi MT Condensed Extra Bold" charset="0"/>
                <a:ea typeface="Abadi MT Condensed Extra Bold" charset="0"/>
                <a:cs typeface="Abadi MT Condensed Extra Bold" charset="0"/>
              </a:rPr>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dirty="0"/>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dirty="0"/>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dirty="0"/>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solidFill>
            <a:srgbClr val="FFFF00"/>
          </a:solidFill>
          <a:ln>
            <a:noFill/>
          </a:ln>
        </p:spPr>
        <p:txBody>
          <a:bodyPr wrap="square" rtlCol="0">
            <a:spAutoFit/>
          </a:bodyPr>
          <a:lstStyle/>
          <a:p>
            <a:pPr algn="ctr"/>
            <a:r>
              <a:rPr lang="en-US" b="1" dirty="0"/>
              <a:t>Malachi</a:t>
            </a:r>
          </a:p>
          <a:p>
            <a:pPr algn="ctr"/>
            <a:r>
              <a:rPr lang="en-US" b="1" dirty="0"/>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dirty="0"/>
              <a:t>Haggai</a:t>
            </a:r>
          </a:p>
          <a:p>
            <a:pPr algn="ctr"/>
            <a:r>
              <a:rPr lang="en-US" sz="1700" b="1" dirty="0"/>
              <a:t>Zechariah</a:t>
            </a:r>
          </a:p>
          <a:p>
            <a:pPr algn="ctr"/>
            <a:r>
              <a:rPr lang="en-US" sz="1700" b="1" dirty="0"/>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dirty="0"/>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dirty="0"/>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dirty="0"/>
              <a:t>Nahum</a:t>
            </a:r>
          </a:p>
          <a:p>
            <a:pPr algn="ctr"/>
            <a:r>
              <a:rPr lang="en-US" b="1" dirty="0"/>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a:ln>
            <a:noFill/>
          </a:ln>
        </p:spPr>
        <p:txBody>
          <a:bodyPr wrap="square" rtlCol="0">
            <a:spAutoFit/>
          </a:bodyPr>
          <a:lstStyle/>
          <a:p>
            <a:r>
              <a:rPr lang="en-US" b="1" dirty="0"/>
              <a:t>Zephaniah</a:t>
            </a:r>
          </a:p>
          <a:p>
            <a:pPr algn="ctr"/>
            <a:r>
              <a:rPr lang="en-US" b="1" dirty="0"/>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dirty="0"/>
              <a:t>Habakkuk</a:t>
            </a:r>
          </a:p>
          <a:p>
            <a:pPr algn="ctr"/>
            <a:r>
              <a:rPr lang="en-US" b="1" dirty="0"/>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chemeClr val="bg1"/>
          </a:solidFill>
          <a:ln>
            <a:solidFill>
              <a:srgbClr val="FFFF00"/>
            </a:solidFill>
          </a:ln>
        </p:spPr>
        <p:txBody>
          <a:bodyPr wrap="none" rtlCol="0">
            <a:spAutoFit/>
          </a:bodyPr>
          <a:lstStyle/>
          <a:p>
            <a:r>
              <a:rPr lang="en-US" b="1" dirty="0"/>
              <a:t>Micah</a:t>
            </a:r>
          </a:p>
          <a:p>
            <a:r>
              <a:rPr lang="en-US" b="1" dirty="0"/>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V="1">
            <a:off x="4501102" y="2052629"/>
            <a:ext cx="17289" cy="1934669"/>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dirty="0"/>
              <a:t>Joel</a:t>
            </a:r>
          </a:p>
          <a:p>
            <a:pPr algn="ctr"/>
            <a:r>
              <a:rPr lang="en-US" b="1" dirty="0"/>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dirty="0"/>
              <a:t>Divided</a:t>
            </a:r>
          </a:p>
          <a:p>
            <a:pPr algn="ctr"/>
            <a:r>
              <a:rPr lang="en-US" sz="1900" b="1" dirty="0"/>
              <a:t>Kingdom</a:t>
            </a:r>
          </a:p>
          <a:p>
            <a:pPr algn="ctr"/>
            <a:r>
              <a:rPr lang="en-US" sz="1900" b="1" dirty="0"/>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dirty="0"/>
              <a:t>722 </a:t>
            </a:r>
          </a:p>
          <a:p>
            <a:r>
              <a:rPr lang="en-US" b="1" dirty="0"/>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dirty="0"/>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dirty="0"/>
              <a:t>Obadiah</a:t>
            </a:r>
          </a:p>
          <a:p>
            <a:pPr algn="ctr"/>
            <a:r>
              <a:rPr lang="en-US" b="1" dirty="0"/>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dirty="0"/>
              <a:t>Amos </a:t>
            </a:r>
          </a:p>
          <a:p>
            <a:pPr algn="ctr"/>
            <a:r>
              <a:rPr lang="en-US" b="1" dirty="0"/>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dirty="0"/>
              <a:t>Hosea </a:t>
            </a:r>
          </a:p>
          <a:p>
            <a:pPr algn="ctr"/>
            <a:r>
              <a:rPr lang="en-US" b="1" dirty="0"/>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dirty="0"/>
              <a:t>Jonah </a:t>
            </a:r>
          </a:p>
          <a:p>
            <a:pPr algn="ctr"/>
            <a:r>
              <a:rPr lang="en-US" b="1" dirty="0"/>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dirty="0">
                <a:latin typeface="American Typewriter" panose="02090604020004020304" pitchFamily="18" charset="77"/>
                <a:cs typeface="Aldhabi" panose="020F0502020204030204" pitchFamily="34" charset="0"/>
              </a:rPr>
              <a:t>Minor</a:t>
            </a:r>
          </a:p>
          <a:p>
            <a:r>
              <a:rPr lang="en-US" sz="4000" b="1" dirty="0">
                <a:latin typeface="American Typewriter" panose="02090604020004020304" pitchFamily="18" charset="77"/>
                <a:cs typeface="Aldhabi" panose="020F0502020204030204" pitchFamily="34" charset="0"/>
              </a:rPr>
              <a:t>Prophets</a:t>
            </a:r>
          </a:p>
          <a:p>
            <a:r>
              <a:rPr lang="en-US" sz="4000" b="1" dirty="0">
                <a:cs typeface="Arial" panose="020B0604020202020204" pitchFamily="34" charset="0"/>
              </a:rPr>
              <a:t>Timeline</a:t>
            </a:r>
          </a:p>
        </p:txBody>
      </p:sp>
      <p:cxnSp>
        <p:nvCxnSpPr>
          <p:cNvPr id="49" name="Straight Arrow Connector 48">
            <a:extLst>
              <a:ext uri="{FF2B5EF4-FFF2-40B4-BE49-F238E27FC236}">
                <a16:creationId xmlns:a16="http://schemas.microsoft.com/office/drawing/2014/main" id="{BE5C34DD-3455-0041-A568-88D6894FD97C}"/>
              </a:ext>
            </a:extLst>
          </p:cNvPr>
          <p:cNvCxnSpPr>
            <a:cxnSpLocks/>
          </p:cNvCxnSpPr>
          <p:nvPr/>
        </p:nvCxnSpPr>
        <p:spPr>
          <a:xfrm flipV="1">
            <a:off x="5257800" y="1421904"/>
            <a:ext cx="0" cy="3939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D564-885B-3543-95BC-45A0F06A8DC9}"/>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8E5B2C19-5B4B-9347-81CB-412A1D8FBE23}"/>
              </a:ext>
            </a:extLst>
          </p:cNvPr>
          <p:cNvSpPr>
            <a:spLocks noGrp="1"/>
          </p:cNvSpPr>
          <p:nvPr>
            <p:ph idx="1"/>
          </p:nvPr>
        </p:nvSpPr>
        <p:spPr>
          <a:xfrm>
            <a:off x="304800" y="1524000"/>
            <a:ext cx="8686800" cy="5178551"/>
          </a:xfrm>
        </p:spPr>
        <p:txBody>
          <a:bodyPr>
            <a:normAutofit lnSpcReduction="10000"/>
          </a:bodyPr>
          <a:lstStyle/>
          <a:p>
            <a:pPr marL="118872" indent="0">
              <a:buNone/>
            </a:pPr>
            <a:r>
              <a:rPr lang="en-US" sz="2000" dirty="0"/>
              <a:t>“From the time of Esther’s courageous intercession it will be another 20 years before the historical record resumes.  In the first 14 years of that time, King Xerxes fortunes will take a turn for the worse, and he will finally be murdered in his own bedroom in 465 B.C.  Xerxes’ younger brother, Longimanus, will then assume the Persian throne as Artaxerxes I...As discouragement and cynicism set, the people’s spiritual commitment suffers: the temple service is being neglected (again) for lack of tithes and offerings.  The priests are offering blemished sacrifices and failing to give instruction to the law; the men are marrying wives who worship foreign gods, and divorce is rampant.   Is there no spiritual leader during this time--- no one to chastise the sinners and bring hope to the disheartened? Although it is not at all certain that this is the context in which his ministry takes place, it is possible that this is the very time when the prophet Malachi comes on the scene.  Without a doubt his prophecies speak to the very issues of this period.  Malachi’s message is powerful in its simplicity: yes, God does still love His people and, yes, all the grandeur of the ultimate restoration is coming---in God’s own time.  In the meantime, it is each person’s responsibility to lead the kind of life that will be fit for God’s holy kingdom."  --- F. LeGard Smith, The Narrative Bible, page 1286.  </a:t>
            </a:r>
          </a:p>
        </p:txBody>
      </p:sp>
    </p:spTree>
    <p:extLst>
      <p:ext uri="{BB962C8B-B14F-4D97-AF65-F5344CB8AC3E}">
        <p14:creationId xmlns:p14="http://schemas.microsoft.com/office/powerpoint/2010/main" val="1422734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1427</TotalTime>
  <Words>5030</Words>
  <Application>Microsoft Macintosh PowerPoint</Application>
  <PresentationFormat>On-screen Show (4:3)</PresentationFormat>
  <Paragraphs>488</Paragraphs>
  <Slides>18</Slides>
  <Notes>16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Abadi MT Condensed Extra Bold</vt:lpstr>
      <vt:lpstr>American Typewriter</vt:lpstr>
      <vt:lpstr>Arial</vt:lpstr>
      <vt:lpstr>Arial Black</vt:lpstr>
      <vt:lpstr>Arial Narrow</vt:lpstr>
      <vt:lpstr>Bauhaus 93</vt:lpstr>
      <vt:lpstr>Calibri</vt:lpstr>
      <vt:lpstr>Corbel</vt:lpstr>
      <vt:lpstr>Verdana</vt:lpstr>
      <vt:lpstr>Wingdings</vt:lpstr>
      <vt:lpstr>Wingdings 2</vt:lpstr>
      <vt:lpstr>Wingdings 3</vt:lpstr>
      <vt:lpstr>Module</vt:lpstr>
      <vt:lpstr>Symphony of the Scriptures</vt:lpstr>
      <vt:lpstr>Malachi</vt:lpstr>
      <vt:lpstr>PowerPoint Presentation</vt:lpstr>
      <vt:lpstr>When Did They Prophecy?</vt:lpstr>
      <vt:lpstr>Chronology of Persian Kings Related to the Old Testament</vt:lpstr>
      <vt:lpstr>PowerPoint Presentation</vt:lpstr>
      <vt:lpstr>PowerPoint Presentation</vt:lpstr>
      <vt:lpstr>PowerPoint Presentation</vt:lpstr>
      <vt:lpstr>Introduction</vt:lpstr>
      <vt:lpstr>Who wrote the book?</vt:lpstr>
      <vt:lpstr>Where are we?</vt:lpstr>
      <vt:lpstr>Why is Malachi so important?</vt:lpstr>
      <vt:lpstr>What's the point?</vt:lpstr>
      <vt:lpstr>How do I apply this?</vt:lpstr>
      <vt:lpstr>Would Malachi be heard today? (Seven Questions)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154</cp:revision>
  <cp:lastPrinted>2022-01-05T15:59:52Z</cp:lastPrinted>
  <dcterms:created xsi:type="dcterms:W3CDTF">2010-11-07T11:38:16Z</dcterms:created>
  <dcterms:modified xsi:type="dcterms:W3CDTF">2023-01-03T21:38:44Z</dcterms:modified>
</cp:coreProperties>
</file>